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notesSlides/notesSlide1.xml" ContentType="application/vnd.openxmlformats-officedocument.presentationml.notesSlide+xml"/>
  <Override PartName="/ppt/charts/chart9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Помірний стиль 2 –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1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secrytarosv\&#1054;&#1073;&#1097;&#1072;&#1103;\&#1055;&#1077;&#1090;&#1088;&#1091;&#1096;&#1072;\2024\&#1047;&#1047;&#1057;&#1054;\&#1053;&#1052;&#1058;\&#1056;&#1077;&#1079;&#1091;&#1083;&#1100;&#1090;&#1072;&#1090;&#1080;%20&#1053;&#1052;&#1058;_&#1055;&#1054;%20&#1055;&#1056;&#1045;&#1044;&#1052;&#1045;&#1058;&#1040;&#1061;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secrytarosv\&#1054;&#1073;&#1097;&#1072;&#1103;\&#1055;&#1077;&#1090;&#1088;&#1091;&#1096;&#1072;\2024\&#1047;&#1047;&#1057;&#1054;\&#1053;&#1052;&#1058;\&#1056;&#1077;&#1079;&#1091;&#1083;&#1100;&#1090;&#1072;&#1090;&#1080;%20&#1053;&#1052;&#1058;_&#1055;&#1054;%20&#1055;&#1056;&#1045;&#1044;&#1052;&#1045;&#1058;&#1040;&#1061;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secrytarosv\&#1054;&#1073;&#1097;&#1072;&#1103;\&#1055;&#1077;&#1090;&#1088;&#1091;&#1096;&#1072;\2024\&#1047;&#1047;&#1057;&#1054;\&#1053;&#1052;&#1058;\&#1056;&#1077;&#1079;&#1091;&#1083;&#1100;&#1090;&#1072;&#1090;&#1080;%20&#1053;&#1052;&#1058;_&#1055;&#1054;%20&#1055;&#1056;&#1045;&#1044;&#1052;&#1045;&#1058;&#1040;&#1061;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\\secrytarosv\&#1054;&#1073;&#1097;&#1072;&#1103;\&#1055;&#1077;&#1090;&#1088;&#1091;&#1096;&#1072;\2024\&#1047;&#1047;&#1057;&#1054;\&#1053;&#1052;&#1058;\&#1056;&#1077;&#1079;&#1091;&#1083;&#1100;&#1090;&#1072;&#1090;&#1080;%20&#1053;&#1052;&#1058;_&#1055;&#1054;%20&#1055;&#1056;&#1045;&#1044;&#1052;&#1045;&#1058;&#1040;&#1061;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\\secrytarosv\&#1054;&#1073;&#1097;&#1072;&#1103;\&#1055;&#1077;&#1090;&#1088;&#1091;&#1096;&#1072;\2024\&#1047;&#1047;&#1057;&#1054;\&#1053;&#1052;&#1058;\&#1056;&#1077;&#1079;&#1091;&#1083;&#1100;&#1090;&#1072;&#1090;&#1080;%20&#1053;&#1052;&#1058;_&#1055;&#1054;%20&#1055;&#1056;&#1045;&#1044;&#1052;&#1045;&#1058;&#1040;&#1061;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\\secrytarosv\&#1054;&#1073;&#1097;&#1072;&#1103;\&#1055;&#1077;&#1090;&#1088;&#1091;&#1096;&#1072;\2024\&#1047;&#1047;&#1057;&#1054;\&#1053;&#1052;&#1058;\&#1056;&#1077;&#1079;&#1091;&#1083;&#1100;&#1090;&#1072;&#1090;&#1080;%20&#1053;&#1052;&#1058;_&#1055;&#1054;%20&#1055;&#1056;&#1045;&#1044;&#1052;&#1045;&#1058;&#1040;&#1061;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\\secrytarosv\&#1054;&#1073;&#1097;&#1072;&#1103;\&#1055;&#1077;&#1090;&#1088;&#1091;&#1096;&#1072;\2024\&#1047;&#1047;&#1057;&#1054;\&#1053;&#1052;&#1058;\&#1056;&#1077;&#1079;&#1091;&#1083;&#1100;&#1090;&#1072;&#1090;&#1080;%20&#1053;&#1052;&#1058;_&#1055;&#1054;%20&#1055;&#1056;&#1045;&#1044;&#1052;&#1045;&#1058;&#1040;&#1061;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\\secrytarosv\&#1054;&#1073;&#1097;&#1072;&#1103;\&#1055;&#1077;&#1090;&#1088;&#1091;&#1096;&#1072;\2024\&#1047;&#1047;&#1057;&#1054;\&#1053;&#1052;&#1058;\&#1056;&#1077;&#1079;&#1091;&#1083;&#1100;&#1090;&#1072;&#1090;&#1080;%20&#1053;&#1052;&#1058;_&#1055;&#1054;%20&#1055;&#1056;&#1045;&#1044;&#1052;&#1045;&#1058;&#1040;&#1061;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\\secrytarosv\&#1054;&#1073;&#1097;&#1072;&#1103;\&#1055;&#1077;&#1090;&#1088;&#1091;&#1096;&#1072;\2024\&#1047;&#1047;&#1057;&#1054;\&#1053;&#1052;&#1058;\&#1056;&#1077;&#1079;&#1091;&#1083;&#1100;&#1090;&#1072;&#1090;&#1080;%20&#1053;&#1052;&#1058;_&#1055;&#1054;%20&#1055;&#1056;&#1045;&#1044;&#1052;&#1045;&#1058;&#1040;&#1061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000"/>
            </a:pPr>
            <a:r>
              <a:rPr lang="uk-UA" sz="2000"/>
              <a:t>Результати НМТ з української мови 2024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'Українська мова'!$P$56</c:f>
              <c:strCache>
                <c:ptCount val="1"/>
                <c:pt idx="0">
                  <c:v>0 балів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dLbls>
            <c:txPr>
              <a:bodyPr/>
              <a:lstStyle/>
              <a:p>
                <a:pPr>
                  <a:defRPr sz="1400"/>
                </a:pPr>
                <a:endParaRPr lang="uk-UA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'Українська мова'!$Q$55:$W$55</c:f>
              <c:strCache>
                <c:ptCount val="7"/>
                <c:pt idx="0">
                  <c:v>Школа №2</c:v>
                </c:pt>
                <c:pt idx="1">
                  <c:v>Школа №3</c:v>
                </c:pt>
                <c:pt idx="2">
                  <c:v>Школа №5</c:v>
                </c:pt>
                <c:pt idx="3">
                  <c:v>Білка</c:v>
                </c:pt>
                <c:pt idx="4">
                  <c:v>Солдатське</c:v>
                </c:pt>
                <c:pt idx="5">
                  <c:v>Кам'янка</c:v>
                </c:pt>
                <c:pt idx="6">
                  <c:v>Поляне</c:v>
                </c:pt>
              </c:strCache>
            </c:strRef>
          </c:cat>
          <c:val>
            <c:numRef>
              <c:f>'Українська мова'!$Q$56:$W$56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</c:ser>
        <c:ser>
          <c:idx val="1"/>
          <c:order val="1"/>
          <c:tx>
            <c:strRef>
              <c:f>'Українська мова'!$P$57</c:f>
              <c:strCache>
                <c:ptCount val="1"/>
                <c:pt idx="0">
                  <c:v>100-120 балів</c:v>
                </c:pt>
              </c:strCache>
            </c:strRef>
          </c:tx>
          <c:spPr>
            <a:solidFill>
              <a:srgbClr val="FF0000"/>
            </a:solidFill>
            <a:ln>
              <a:solidFill>
                <a:schemeClr val="tx1"/>
              </a:solidFill>
            </a:ln>
          </c:spPr>
          <c:invertIfNegative val="0"/>
          <c:dLbls>
            <c:txPr>
              <a:bodyPr/>
              <a:lstStyle/>
              <a:p>
                <a:pPr>
                  <a:defRPr sz="1400"/>
                </a:pPr>
                <a:endParaRPr lang="uk-UA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'Українська мова'!$Q$55:$W$55</c:f>
              <c:strCache>
                <c:ptCount val="7"/>
                <c:pt idx="0">
                  <c:v>Школа №2</c:v>
                </c:pt>
                <c:pt idx="1">
                  <c:v>Школа №3</c:v>
                </c:pt>
                <c:pt idx="2">
                  <c:v>Школа №5</c:v>
                </c:pt>
                <c:pt idx="3">
                  <c:v>Білка</c:v>
                </c:pt>
                <c:pt idx="4">
                  <c:v>Солдатське</c:v>
                </c:pt>
                <c:pt idx="5">
                  <c:v>Кам'янка</c:v>
                </c:pt>
                <c:pt idx="6">
                  <c:v>Поляне</c:v>
                </c:pt>
              </c:strCache>
            </c:strRef>
          </c:cat>
          <c:val>
            <c:numRef>
              <c:f>'Українська мова'!$Q$57:$W$57</c:f>
              <c:numCache>
                <c:formatCode>General</c:formatCode>
                <c:ptCount val="7"/>
                <c:pt idx="0">
                  <c:v>0</c:v>
                </c:pt>
                <c:pt idx="1">
                  <c:v>13</c:v>
                </c:pt>
                <c:pt idx="2">
                  <c:v>2</c:v>
                </c:pt>
                <c:pt idx="3">
                  <c:v>1</c:v>
                </c:pt>
                <c:pt idx="4">
                  <c:v>1</c:v>
                </c:pt>
                <c:pt idx="5">
                  <c:v>0</c:v>
                </c:pt>
                <c:pt idx="6">
                  <c:v>1</c:v>
                </c:pt>
              </c:numCache>
            </c:numRef>
          </c:val>
        </c:ser>
        <c:ser>
          <c:idx val="2"/>
          <c:order val="2"/>
          <c:tx>
            <c:strRef>
              <c:f>'Українська мова'!$P$58</c:f>
              <c:strCache>
                <c:ptCount val="1"/>
                <c:pt idx="0">
                  <c:v>120-140 балів</c:v>
                </c:pt>
              </c:strCache>
            </c:strRef>
          </c:tx>
          <c:spPr>
            <a:solidFill>
              <a:srgbClr val="00B050"/>
            </a:solidFill>
            <a:ln>
              <a:solidFill>
                <a:schemeClr val="tx1"/>
              </a:solidFill>
            </a:ln>
          </c:spPr>
          <c:invertIfNegative val="0"/>
          <c:dLbls>
            <c:txPr>
              <a:bodyPr/>
              <a:lstStyle/>
              <a:p>
                <a:pPr>
                  <a:defRPr sz="1400"/>
                </a:pPr>
                <a:endParaRPr lang="uk-UA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'Українська мова'!$Q$55:$W$55</c:f>
              <c:strCache>
                <c:ptCount val="7"/>
                <c:pt idx="0">
                  <c:v>Школа №2</c:v>
                </c:pt>
                <c:pt idx="1">
                  <c:v>Школа №3</c:v>
                </c:pt>
                <c:pt idx="2">
                  <c:v>Школа №5</c:v>
                </c:pt>
                <c:pt idx="3">
                  <c:v>Білка</c:v>
                </c:pt>
                <c:pt idx="4">
                  <c:v>Солдатське</c:v>
                </c:pt>
                <c:pt idx="5">
                  <c:v>Кам'янка</c:v>
                </c:pt>
                <c:pt idx="6">
                  <c:v>Поляне</c:v>
                </c:pt>
              </c:strCache>
            </c:strRef>
          </c:cat>
          <c:val>
            <c:numRef>
              <c:f>'Українська мова'!$Q$58:$W$58</c:f>
              <c:numCache>
                <c:formatCode>General</c:formatCode>
                <c:ptCount val="7"/>
                <c:pt idx="0">
                  <c:v>9</c:v>
                </c:pt>
                <c:pt idx="1">
                  <c:v>18</c:v>
                </c:pt>
                <c:pt idx="2">
                  <c:v>9</c:v>
                </c:pt>
                <c:pt idx="3">
                  <c:v>2</c:v>
                </c:pt>
                <c:pt idx="4">
                  <c:v>1</c:v>
                </c:pt>
                <c:pt idx="5">
                  <c:v>3</c:v>
                </c:pt>
                <c:pt idx="6">
                  <c:v>0</c:v>
                </c:pt>
              </c:numCache>
            </c:numRef>
          </c:val>
        </c:ser>
        <c:ser>
          <c:idx val="3"/>
          <c:order val="3"/>
          <c:tx>
            <c:strRef>
              <c:f>'Українська мова'!$P$59</c:f>
              <c:strCache>
                <c:ptCount val="1"/>
                <c:pt idx="0">
                  <c:v>140-160 балів</c:v>
                </c:pt>
              </c:strCache>
            </c:strRef>
          </c:tx>
          <c:spPr>
            <a:solidFill>
              <a:srgbClr val="7030A0"/>
            </a:solidFill>
            <a:ln>
              <a:solidFill>
                <a:schemeClr val="tx1"/>
              </a:solidFill>
            </a:ln>
          </c:spPr>
          <c:invertIfNegative val="0"/>
          <c:dLbls>
            <c:txPr>
              <a:bodyPr/>
              <a:lstStyle/>
              <a:p>
                <a:pPr>
                  <a:defRPr sz="1400"/>
                </a:pPr>
                <a:endParaRPr lang="uk-UA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'Українська мова'!$Q$55:$W$55</c:f>
              <c:strCache>
                <c:ptCount val="7"/>
                <c:pt idx="0">
                  <c:v>Школа №2</c:v>
                </c:pt>
                <c:pt idx="1">
                  <c:v>Школа №3</c:v>
                </c:pt>
                <c:pt idx="2">
                  <c:v>Школа №5</c:v>
                </c:pt>
                <c:pt idx="3">
                  <c:v>Білка</c:v>
                </c:pt>
                <c:pt idx="4">
                  <c:v>Солдатське</c:v>
                </c:pt>
                <c:pt idx="5">
                  <c:v>Кам'янка</c:v>
                </c:pt>
                <c:pt idx="6">
                  <c:v>Поляне</c:v>
                </c:pt>
              </c:strCache>
            </c:strRef>
          </c:cat>
          <c:val>
            <c:numRef>
              <c:f>'Українська мова'!$Q$59:$W$59</c:f>
              <c:numCache>
                <c:formatCode>General</c:formatCode>
                <c:ptCount val="7"/>
                <c:pt idx="0">
                  <c:v>18</c:v>
                </c:pt>
                <c:pt idx="1">
                  <c:v>8</c:v>
                </c:pt>
                <c:pt idx="2">
                  <c:v>19</c:v>
                </c:pt>
                <c:pt idx="3">
                  <c:v>3</c:v>
                </c:pt>
                <c:pt idx="4">
                  <c:v>2</c:v>
                </c:pt>
                <c:pt idx="5">
                  <c:v>5</c:v>
                </c:pt>
                <c:pt idx="6">
                  <c:v>2</c:v>
                </c:pt>
              </c:numCache>
            </c:numRef>
          </c:val>
        </c:ser>
        <c:ser>
          <c:idx val="4"/>
          <c:order val="4"/>
          <c:tx>
            <c:strRef>
              <c:f>'Українська мова'!$P$60</c:f>
              <c:strCache>
                <c:ptCount val="1"/>
                <c:pt idx="0">
                  <c:v>160-180 балів</c:v>
                </c:pt>
              </c:strCache>
            </c:strRef>
          </c:tx>
          <c:spPr>
            <a:solidFill>
              <a:srgbClr val="0070C0"/>
            </a:solidFill>
            <a:ln>
              <a:solidFill>
                <a:schemeClr val="tx1"/>
              </a:solidFill>
            </a:ln>
          </c:spPr>
          <c:invertIfNegative val="0"/>
          <c:dLbls>
            <c:txPr>
              <a:bodyPr/>
              <a:lstStyle/>
              <a:p>
                <a:pPr>
                  <a:defRPr sz="1400"/>
                </a:pPr>
                <a:endParaRPr lang="uk-UA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'Українська мова'!$Q$55:$W$55</c:f>
              <c:strCache>
                <c:ptCount val="7"/>
                <c:pt idx="0">
                  <c:v>Школа №2</c:v>
                </c:pt>
                <c:pt idx="1">
                  <c:v>Школа №3</c:v>
                </c:pt>
                <c:pt idx="2">
                  <c:v>Школа №5</c:v>
                </c:pt>
                <c:pt idx="3">
                  <c:v>Білка</c:v>
                </c:pt>
                <c:pt idx="4">
                  <c:v>Солдатське</c:v>
                </c:pt>
                <c:pt idx="5">
                  <c:v>Кам'янка</c:v>
                </c:pt>
                <c:pt idx="6">
                  <c:v>Поляне</c:v>
                </c:pt>
              </c:strCache>
            </c:strRef>
          </c:cat>
          <c:val>
            <c:numRef>
              <c:f>'Українська мова'!$Q$60:$W$60</c:f>
              <c:numCache>
                <c:formatCode>General</c:formatCode>
                <c:ptCount val="7"/>
                <c:pt idx="0">
                  <c:v>11</c:v>
                </c:pt>
                <c:pt idx="1">
                  <c:v>7</c:v>
                </c:pt>
                <c:pt idx="2">
                  <c:v>23</c:v>
                </c:pt>
                <c:pt idx="3">
                  <c:v>0</c:v>
                </c:pt>
                <c:pt idx="4">
                  <c:v>0</c:v>
                </c:pt>
                <c:pt idx="5">
                  <c:v>2</c:v>
                </c:pt>
                <c:pt idx="6">
                  <c:v>0</c:v>
                </c:pt>
              </c:numCache>
            </c:numRef>
          </c:val>
        </c:ser>
        <c:ser>
          <c:idx val="5"/>
          <c:order val="5"/>
          <c:tx>
            <c:strRef>
              <c:f>'Українська мова'!$P$61</c:f>
              <c:strCache>
                <c:ptCount val="1"/>
                <c:pt idx="0">
                  <c:v>180-200 балів</c:v>
                </c:pt>
              </c:strCache>
            </c:strRef>
          </c:tx>
          <c:spPr>
            <a:solidFill>
              <a:srgbClr val="FFFF00"/>
            </a:solidFill>
            <a:ln>
              <a:solidFill>
                <a:schemeClr val="tx1"/>
              </a:solidFill>
            </a:ln>
          </c:spPr>
          <c:invertIfNegative val="0"/>
          <c:dLbls>
            <c:txPr>
              <a:bodyPr/>
              <a:lstStyle/>
              <a:p>
                <a:pPr>
                  <a:defRPr sz="1400"/>
                </a:pPr>
                <a:endParaRPr lang="uk-UA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'Українська мова'!$Q$55:$W$55</c:f>
              <c:strCache>
                <c:ptCount val="7"/>
                <c:pt idx="0">
                  <c:v>Школа №2</c:v>
                </c:pt>
                <c:pt idx="1">
                  <c:v>Школа №3</c:v>
                </c:pt>
                <c:pt idx="2">
                  <c:v>Школа №5</c:v>
                </c:pt>
                <c:pt idx="3">
                  <c:v>Білка</c:v>
                </c:pt>
                <c:pt idx="4">
                  <c:v>Солдатське</c:v>
                </c:pt>
                <c:pt idx="5">
                  <c:v>Кам'янка</c:v>
                </c:pt>
                <c:pt idx="6">
                  <c:v>Поляне</c:v>
                </c:pt>
              </c:strCache>
            </c:strRef>
          </c:cat>
          <c:val>
            <c:numRef>
              <c:f>'Українська мова'!$Q$61:$W$61</c:f>
              <c:numCache>
                <c:formatCode>General</c:formatCode>
                <c:ptCount val="7"/>
                <c:pt idx="0">
                  <c:v>3</c:v>
                </c:pt>
                <c:pt idx="1">
                  <c:v>3</c:v>
                </c:pt>
                <c:pt idx="2">
                  <c:v>5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04647296"/>
        <c:axId val="107360640"/>
      </c:barChart>
      <c:catAx>
        <c:axId val="104647296"/>
        <c:scaling>
          <c:orientation val="minMax"/>
        </c:scaling>
        <c:delete val="0"/>
        <c:axPos val="b"/>
        <c:majorTickMark val="out"/>
        <c:minorTickMark val="none"/>
        <c:tickLblPos val="nextTo"/>
        <c:crossAx val="107360640"/>
        <c:crosses val="autoZero"/>
        <c:auto val="1"/>
        <c:lblAlgn val="ctr"/>
        <c:lblOffset val="100"/>
        <c:noMultiLvlLbl val="0"/>
      </c:catAx>
      <c:valAx>
        <c:axId val="10736064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04647296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400"/>
          </a:pPr>
          <a:endParaRPr lang="uk-UA"/>
        </a:p>
      </c:txPr>
    </c:legend>
    <c:plotVisOnly val="1"/>
    <c:dispBlanksAs val="gap"/>
    <c:showDLblsOverMax val="0"/>
  </c:chart>
  <c:txPr>
    <a:bodyPr/>
    <a:lstStyle/>
    <a:p>
      <a:pPr>
        <a:defRPr sz="1800">
          <a:latin typeface="Times New Roman" pitchFamily="18" charset="0"/>
          <a:cs typeface="Times New Roman" pitchFamily="18" charset="0"/>
        </a:defRPr>
      </a:pPr>
      <a:endParaRPr lang="uk-UA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000"/>
            </a:pPr>
            <a:r>
              <a:rPr lang="uk-UA" sz="2000"/>
              <a:t>Результати НМТ з</a:t>
            </a:r>
            <a:r>
              <a:rPr lang="uk-UA" sz="2000" baseline="0"/>
              <a:t> </a:t>
            </a:r>
            <a:r>
              <a:rPr lang="uk-UA" sz="2000"/>
              <a:t>математики 2024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5.7089291672053184E-2"/>
          <c:y val="0.14960200544906638"/>
          <c:w val="0.77361844916752143"/>
          <c:h val="0.5689468432588246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Математика!$P$54</c:f>
              <c:strCache>
                <c:ptCount val="1"/>
                <c:pt idx="0">
                  <c:v>0 балів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cat>
            <c:strRef>
              <c:f>Математика!$Q$53:$W$53</c:f>
              <c:strCache>
                <c:ptCount val="7"/>
                <c:pt idx="0">
                  <c:v>Школа №2</c:v>
                </c:pt>
                <c:pt idx="1">
                  <c:v>Школа №3</c:v>
                </c:pt>
                <c:pt idx="2">
                  <c:v>Школа №5</c:v>
                </c:pt>
                <c:pt idx="3">
                  <c:v>Білка</c:v>
                </c:pt>
                <c:pt idx="4">
                  <c:v>Солдатське</c:v>
                </c:pt>
                <c:pt idx="5">
                  <c:v>Кам'янка</c:v>
                </c:pt>
                <c:pt idx="6">
                  <c:v>Поляне</c:v>
                </c:pt>
              </c:strCache>
            </c:strRef>
          </c:cat>
          <c:val>
            <c:numRef>
              <c:f>Математика!$Q$54:$W$54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2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</c:ser>
        <c:ser>
          <c:idx val="1"/>
          <c:order val="1"/>
          <c:tx>
            <c:strRef>
              <c:f>Математика!$P$55</c:f>
              <c:strCache>
                <c:ptCount val="1"/>
                <c:pt idx="0">
                  <c:v>100-120 балів</c:v>
                </c:pt>
              </c:strCache>
            </c:strRef>
          </c:tx>
          <c:spPr>
            <a:solidFill>
              <a:srgbClr val="FF0000"/>
            </a:solidFill>
            <a:ln>
              <a:solidFill>
                <a:schemeClr val="tx1"/>
              </a:solidFill>
            </a:ln>
          </c:spPr>
          <c:invertIfNegative val="0"/>
          <c:cat>
            <c:strRef>
              <c:f>Математика!$Q$53:$W$53</c:f>
              <c:strCache>
                <c:ptCount val="7"/>
                <c:pt idx="0">
                  <c:v>Школа №2</c:v>
                </c:pt>
                <c:pt idx="1">
                  <c:v>Школа №3</c:v>
                </c:pt>
                <c:pt idx="2">
                  <c:v>Школа №5</c:v>
                </c:pt>
                <c:pt idx="3">
                  <c:v>Білка</c:v>
                </c:pt>
                <c:pt idx="4">
                  <c:v>Солдатське</c:v>
                </c:pt>
                <c:pt idx="5">
                  <c:v>Кам'янка</c:v>
                </c:pt>
                <c:pt idx="6">
                  <c:v>Поляне</c:v>
                </c:pt>
              </c:strCache>
            </c:strRef>
          </c:cat>
          <c:val>
            <c:numRef>
              <c:f>Математика!$Q$55:$W$55</c:f>
              <c:numCache>
                <c:formatCode>General</c:formatCode>
                <c:ptCount val="7"/>
                <c:pt idx="0">
                  <c:v>10</c:v>
                </c:pt>
                <c:pt idx="1">
                  <c:v>18</c:v>
                </c:pt>
                <c:pt idx="2">
                  <c:v>6</c:v>
                </c:pt>
                <c:pt idx="3">
                  <c:v>2</c:v>
                </c:pt>
                <c:pt idx="4">
                  <c:v>2</c:v>
                </c:pt>
                <c:pt idx="5">
                  <c:v>4</c:v>
                </c:pt>
                <c:pt idx="6">
                  <c:v>1</c:v>
                </c:pt>
              </c:numCache>
            </c:numRef>
          </c:val>
        </c:ser>
        <c:ser>
          <c:idx val="2"/>
          <c:order val="2"/>
          <c:tx>
            <c:strRef>
              <c:f>Математика!$P$56</c:f>
              <c:strCache>
                <c:ptCount val="1"/>
                <c:pt idx="0">
                  <c:v>120-140 балів</c:v>
                </c:pt>
              </c:strCache>
            </c:strRef>
          </c:tx>
          <c:spPr>
            <a:solidFill>
              <a:srgbClr val="00B050"/>
            </a:solidFill>
            <a:ln>
              <a:solidFill>
                <a:schemeClr val="tx1"/>
              </a:solidFill>
            </a:ln>
          </c:spPr>
          <c:invertIfNegative val="0"/>
          <c:dLbls>
            <c:txPr>
              <a:bodyPr/>
              <a:lstStyle/>
              <a:p>
                <a:pPr>
                  <a:defRPr sz="1400"/>
                </a:pPr>
                <a:endParaRPr lang="uk-UA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Математика!$Q$53:$W$53</c:f>
              <c:strCache>
                <c:ptCount val="7"/>
                <c:pt idx="0">
                  <c:v>Школа №2</c:v>
                </c:pt>
                <c:pt idx="1">
                  <c:v>Школа №3</c:v>
                </c:pt>
                <c:pt idx="2">
                  <c:v>Школа №5</c:v>
                </c:pt>
                <c:pt idx="3">
                  <c:v>Білка</c:v>
                </c:pt>
                <c:pt idx="4">
                  <c:v>Солдатське</c:v>
                </c:pt>
                <c:pt idx="5">
                  <c:v>Кам'янка</c:v>
                </c:pt>
                <c:pt idx="6">
                  <c:v>Поляне</c:v>
                </c:pt>
              </c:strCache>
            </c:strRef>
          </c:cat>
          <c:val>
            <c:numRef>
              <c:f>Математика!$Q$56:$W$56</c:f>
              <c:numCache>
                <c:formatCode>General</c:formatCode>
                <c:ptCount val="7"/>
                <c:pt idx="0">
                  <c:v>11</c:v>
                </c:pt>
                <c:pt idx="1">
                  <c:v>13</c:v>
                </c:pt>
                <c:pt idx="2">
                  <c:v>17</c:v>
                </c:pt>
                <c:pt idx="3">
                  <c:v>1</c:v>
                </c:pt>
                <c:pt idx="4">
                  <c:v>2</c:v>
                </c:pt>
                <c:pt idx="5">
                  <c:v>5</c:v>
                </c:pt>
                <c:pt idx="6">
                  <c:v>1</c:v>
                </c:pt>
              </c:numCache>
            </c:numRef>
          </c:val>
        </c:ser>
        <c:ser>
          <c:idx val="3"/>
          <c:order val="3"/>
          <c:tx>
            <c:strRef>
              <c:f>Математика!$P$57</c:f>
              <c:strCache>
                <c:ptCount val="1"/>
                <c:pt idx="0">
                  <c:v>140-160 балів</c:v>
                </c:pt>
              </c:strCache>
            </c:strRef>
          </c:tx>
          <c:spPr>
            <a:solidFill>
              <a:srgbClr val="7030A0"/>
            </a:solidFill>
            <a:ln>
              <a:solidFill>
                <a:schemeClr val="tx1"/>
              </a:solidFill>
            </a:ln>
          </c:spPr>
          <c:invertIfNegative val="0"/>
          <c:cat>
            <c:strRef>
              <c:f>Математика!$Q$53:$W$53</c:f>
              <c:strCache>
                <c:ptCount val="7"/>
                <c:pt idx="0">
                  <c:v>Школа №2</c:v>
                </c:pt>
                <c:pt idx="1">
                  <c:v>Школа №3</c:v>
                </c:pt>
                <c:pt idx="2">
                  <c:v>Школа №5</c:v>
                </c:pt>
                <c:pt idx="3">
                  <c:v>Білка</c:v>
                </c:pt>
                <c:pt idx="4">
                  <c:v>Солдатське</c:v>
                </c:pt>
                <c:pt idx="5">
                  <c:v>Кам'янка</c:v>
                </c:pt>
                <c:pt idx="6">
                  <c:v>Поляне</c:v>
                </c:pt>
              </c:strCache>
            </c:strRef>
          </c:cat>
          <c:val>
            <c:numRef>
              <c:f>Математика!$Q$57:$W$57</c:f>
              <c:numCache>
                <c:formatCode>General</c:formatCode>
                <c:ptCount val="7"/>
                <c:pt idx="0">
                  <c:v>12</c:v>
                </c:pt>
                <c:pt idx="1">
                  <c:v>14</c:v>
                </c:pt>
                <c:pt idx="2">
                  <c:v>23</c:v>
                </c:pt>
                <c:pt idx="3">
                  <c:v>0</c:v>
                </c:pt>
                <c:pt idx="4">
                  <c:v>0</c:v>
                </c:pt>
                <c:pt idx="5">
                  <c:v>1</c:v>
                </c:pt>
                <c:pt idx="6">
                  <c:v>1</c:v>
                </c:pt>
              </c:numCache>
            </c:numRef>
          </c:val>
        </c:ser>
        <c:ser>
          <c:idx val="4"/>
          <c:order val="4"/>
          <c:tx>
            <c:strRef>
              <c:f>Математика!$P$58</c:f>
              <c:strCache>
                <c:ptCount val="1"/>
                <c:pt idx="0">
                  <c:v>160-180 балів</c:v>
                </c:pt>
              </c:strCache>
            </c:strRef>
          </c:tx>
          <c:spPr>
            <a:solidFill>
              <a:srgbClr val="0070C0"/>
            </a:solidFill>
            <a:ln>
              <a:solidFill>
                <a:schemeClr val="tx1"/>
              </a:solidFill>
            </a:ln>
          </c:spPr>
          <c:invertIfNegative val="0"/>
          <c:cat>
            <c:strRef>
              <c:f>Математика!$Q$53:$W$53</c:f>
              <c:strCache>
                <c:ptCount val="7"/>
                <c:pt idx="0">
                  <c:v>Школа №2</c:v>
                </c:pt>
                <c:pt idx="1">
                  <c:v>Школа №3</c:v>
                </c:pt>
                <c:pt idx="2">
                  <c:v>Школа №5</c:v>
                </c:pt>
                <c:pt idx="3">
                  <c:v>Білка</c:v>
                </c:pt>
                <c:pt idx="4">
                  <c:v>Солдатське</c:v>
                </c:pt>
                <c:pt idx="5">
                  <c:v>Кам'янка</c:v>
                </c:pt>
                <c:pt idx="6">
                  <c:v>Поляне</c:v>
                </c:pt>
              </c:strCache>
            </c:strRef>
          </c:cat>
          <c:val>
            <c:numRef>
              <c:f>Математика!$Q$58:$W$58</c:f>
              <c:numCache>
                <c:formatCode>General</c:formatCode>
                <c:ptCount val="7"/>
                <c:pt idx="0">
                  <c:v>7</c:v>
                </c:pt>
                <c:pt idx="1">
                  <c:v>3</c:v>
                </c:pt>
                <c:pt idx="2">
                  <c:v>9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</c:ser>
        <c:ser>
          <c:idx val="5"/>
          <c:order val="5"/>
          <c:tx>
            <c:strRef>
              <c:f>Математика!$P$59</c:f>
              <c:strCache>
                <c:ptCount val="1"/>
                <c:pt idx="0">
                  <c:v>180-200 балів</c:v>
                </c:pt>
              </c:strCache>
            </c:strRef>
          </c:tx>
          <c:spPr>
            <a:solidFill>
              <a:srgbClr val="FFFF00"/>
            </a:solidFill>
            <a:ln>
              <a:solidFill>
                <a:schemeClr val="tx1"/>
              </a:solidFill>
            </a:ln>
          </c:spPr>
          <c:invertIfNegative val="0"/>
          <c:cat>
            <c:strRef>
              <c:f>Математика!$Q$53:$W$53</c:f>
              <c:strCache>
                <c:ptCount val="7"/>
                <c:pt idx="0">
                  <c:v>Школа №2</c:v>
                </c:pt>
                <c:pt idx="1">
                  <c:v>Школа №3</c:v>
                </c:pt>
                <c:pt idx="2">
                  <c:v>Школа №5</c:v>
                </c:pt>
                <c:pt idx="3">
                  <c:v>Білка</c:v>
                </c:pt>
                <c:pt idx="4">
                  <c:v>Солдатське</c:v>
                </c:pt>
                <c:pt idx="5">
                  <c:v>Кам'янка</c:v>
                </c:pt>
                <c:pt idx="6">
                  <c:v>Поляне</c:v>
                </c:pt>
              </c:strCache>
            </c:strRef>
          </c:cat>
          <c:val>
            <c:numRef>
              <c:f>Математика!$Q$59:$W$59</c:f>
              <c:numCache>
                <c:formatCode>General</c:formatCode>
                <c:ptCount val="7"/>
                <c:pt idx="0">
                  <c:v>1</c:v>
                </c:pt>
                <c:pt idx="1">
                  <c:v>1</c:v>
                </c:pt>
                <c:pt idx="2">
                  <c:v>3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08601728"/>
        <c:axId val="108603264"/>
      </c:barChart>
      <c:catAx>
        <c:axId val="10860172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uk-UA"/>
          </a:p>
        </c:txPr>
        <c:crossAx val="108603264"/>
        <c:crosses val="autoZero"/>
        <c:auto val="1"/>
        <c:lblAlgn val="ctr"/>
        <c:lblOffset val="100"/>
        <c:noMultiLvlLbl val="0"/>
      </c:catAx>
      <c:valAx>
        <c:axId val="10860326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uk-UA"/>
          </a:p>
        </c:txPr>
        <c:crossAx val="10860172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400">
          <a:latin typeface="Times New Roman" pitchFamily="18" charset="0"/>
          <a:cs typeface="Times New Roman" pitchFamily="18" charset="0"/>
        </a:defRPr>
      </a:pPr>
      <a:endParaRPr lang="uk-UA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000"/>
            </a:pPr>
            <a:r>
              <a:rPr lang="uk-UA" sz="2000"/>
              <a:t>Результати НМТ з</a:t>
            </a:r>
            <a:r>
              <a:rPr lang="uk-UA" sz="2000" baseline="0"/>
              <a:t> історії  України</a:t>
            </a:r>
            <a:r>
              <a:rPr lang="uk-UA" sz="2000"/>
              <a:t> 2024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'Історія України'!$P$55</c:f>
              <c:strCache>
                <c:ptCount val="1"/>
                <c:pt idx="0">
                  <c:v>0 балів</c:v>
                </c:pt>
              </c:strCache>
            </c:strRef>
          </c:tx>
          <c:spPr>
            <a:solidFill>
              <a:schemeClr val="tx1"/>
            </a:solidFill>
          </c:spPr>
          <c:invertIfNegative val="0"/>
          <c:cat>
            <c:strRef>
              <c:f>'Історія України'!$Q$54:$W$54</c:f>
              <c:strCache>
                <c:ptCount val="7"/>
                <c:pt idx="0">
                  <c:v>Школа №2</c:v>
                </c:pt>
                <c:pt idx="1">
                  <c:v>Школа №3</c:v>
                </c:pt>
                <c:pt idx="2">
                  <c:v>Школа №5</c:v>
                </c:pt>
                <c:pt idx="3">
                  <c:v>Білка</c:v>
                </c:pt>
                <c:pt idx="4">
                  <c:v>Солдатське</c:v>
                </c:pt>
                <c:pt idx="5">
                  <c:v>Кам'янка</c:v>
                </c:pt>
                <c:pt idx="6">
                  <c:v>Поляне</c:v>
                </c:pt>
              </c:strCache>
            </c:strRef>
          </c:cat>
          <c:val>
            <c:numRef>
              <c:f>'Історія України'!$Q$55:$W$55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</c:ser>
        <c:ser>
          <c:idx val="1"/>
          <c:order val="1"/>
          <c:tx>
            <c:strRef>
              <c:f>'Історія України'!$P$56</c:f>
              <c:strCache>
                <c:ptCount val="1"/>
                <c:pt idx="0">
                  <c:v>100-120 балів</c:v>
                </c:pt>
              </c:strCache>
            </c:strRef>
          </c:tx>
          <c:spPr>
            <a:solidFill>
              <a:srgbClr val="FF0000"/>
            </a:solidFill>
            <a:ln>
              <a:solidFill>
                <a:schemeClr val="tx1"/>
              </a:solidFill>
            </a:ln>
          </c:spPr>
          <c:invertIfNegative val="0"/>
          <c:cat>
            <c:strRef>
              <c:f>'Історія України'!$Q$54:$W$54</c:f>
              <c:strCache>
                <c:ptCount val="7"/>
                <c:pt idx="0">
                  <c:v>Школа №2</c:v>
                </c:pt>
                <c:pt idx="1">
                  <c:v>Школа №3</c:v>
                </c:pt>
                <c:pt idx="2">
                  <c:v>Школа №5</c:v>
                </c:pt>
                <c:pt idx="3">
                  <c:v>Білка</c:v>
                </c:pt>
                <c:pt idx="4">
                  <c:v>Солдатське</c:v>
                </c:pt>
                <c:pt idx="5">
                  <c:v>Кам'янка</c:v>
                </c:pt>
                <c:pt idx="6">
                  <c:v>Поляне</c:v>
                </c:pt>
              </c:strCache>
            </c:strRef>
          </c:cat>
          <c:val>
            <c:numRef>
              <c:f>'Історія України'!$Q$56:$W$56</c:f>
              <c:numCache>
                <c:formatCode>General</c:formatCode>
                <c:ptCount val="7"/>
                <c:pt idx="0">
                  <c:v>0</c:v>
                </c:pt>
                <c:pt idx="1">
                  <c:v>2</c:v>
                </c:pt>
                <c:pt idx="2">
                  <c:v>2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2</c:v>
                </c:pt>
              </c:numCache>
            </c:numRef>
          </c:val>
        </c:ser>
        <c:ser>
          <c:idx val="2"/>
          <c:order val="2"/>
          <c:tx>
            <c:strRef>
              <c:f>'Історія України'!$P$57</c:f>
              <c:strCache>
                <c:ptCount val="1"/>
                <c:pt idx="0">
                  <c:v>120-140 балів</c:v>
                </c:pt>
              </c:strCache>
            </c:strRef>
          </c:tx>
          <c:spPr>
            <a:solidFill>
              <a:srgbClr val="00B050"/>
            </a:solidFill>
            <a:ln>
              <a:solidFill>
                <a:schemeClr val="tx1"/>
              </a:solidFill>
            </a:ln>
          </c:spPr>
          <c:invertIfNegative val="0"/>
          <c:cat>
            <c:strRef>
              <c:f>'Історія України'!$Q$54:$W$54</c:f>
              <c:strCache>
                <c:ptCount val="7"/>
                <c:pt idx="0">
                  <c:v>Школа №2</c:v>
                </c:pt>
                <c:pt idx="1">
                  <c:v>Школа №3</c:v>
                </c:pt>
                <c:pt idx="2">
                  <c:v>Школа №5</c:v>
                </c:pt>
                <c:pt idx="3">
                  <c:v>Білка</c:v>
                </c:pt>
                <c:pt idx="4">
                  <c:v>Солдатське</c:v>
                </c:pt>
                <c:pt idx="5">
                  <c:v>Кам'янка</c:v>
                </c:pt>
                <c:pt idx="6">
                  <c:v>Поляне</c:v>
                </c:pt>
              </c:strCache>
            </c:strRef>
          </c:cat>
          <c:val>
            <c:numRef>
              <c:f>'Історія України'!$Q$57:$W$57</c:f>
              <c:numCache>
                <c:formatCode>General</c:formatCode>
                <c:ptCount val="7"/>
                <c:pt idx="0">
                  <c:v>11</c:v>
                </c:pt>
                <c:pt idx="1">
                  <c:v>17</c:v>
                </c:pt>
                <c:pt idx="2">
                  <c:v>10</c:v>
                </c:pt>
                <c:pt idx="3">
                  <c:v>2</c:v>
                </c:pt>
                <c:pt idx="4">
                  <c:v>3</c:v>
                </c:pt>
                <c:pt idx="5">
                  <c:v>6</c:v>
                </c:pt>
                <c:pt idx="6">
                  <c:v>1</c:v>
                </c:pt>
              </c:numCache>
            </c:numRef>
          </c:val>
        </c:ser>
        <c:ser>
          <c:idx val="3"/>
          <c:order val="3"/>
          <c:tx>
            <c:strRef>
              <c:f>'Історія України'!$P$58</c:f>
              <c:strCache>
                <c:ptCount val="1"/>
                <c:pt idx="0">
                  <c:v>140-160 балів</c:v>
                </c:pt>
              </c:strCache>
            </c:strRef>
          </c:tx>
          <c:spPr>
            <a:solidFill>
              <a:srgbClr val="7030A0"/>
            </a:solidFill>
            <a:ln>
              <a:solidFill>
                <a:schemeClr val="tx1"/>
              </a:solidFill>
            </a:ln>
          </c:spPr>
          <c:invertIfNegative val="0"/>
          <c:cat>
            <c:strRef>
              <c:f>'Історія України'!$Q$54:$W$54</c:f>
              <c:strCache>
                <c:ptCount val="7"/>
                <c:pt idx="0">
                  <c:v>Школа №2</c:v>
                </c:pt>
                <c:pt idx="1">
                  <c:v>Школа №3</c:v>
                </c:pt>
                <c:pt idx="2">
                  <c:v>Школа №5</c:v>
                </c:pt>
                <c:pt idx="3">
                  <c:v>Білка</c:v>
                </c:pt>
                <c:pt idx="4">
                  <c:v>Солдатське</c:v>
                </c:pt>
                <c:pt idx="5">
                  <c:v>Кам'янка</c:v>
                </c:pt>
                <c:pt idx="6">
                  <c:v>Поляне</c:v>
                </c:pt>
              </c:strCache>
            </c:strRef>
          </c:cat>
          <c:val>
            <c:numRef>
              <c:f>'Історія України'!$Q$58:$W$58</c:f>
              <c:numCache>
                <c:formatCode>General</c:formatCode>
                <c:ptCount val="7"/>
                <c:pt idx="0">
                  <c:v>19</c:v>
                </c:pt>
                <c:pt idx="1">
                  <c:v>20</c:v>
                </c:pt>
                <c:pt idx="2">
                  <c:v>19</c:v>
                </c:pt>
                <c:pt idx="3">
                  <c:v>4</c:v>
                </c:pt>
                <c:pt idx="4">
                  <c:v>1</c:v>
                </c:pt>
                <c:pt idx="5">
                  <c:v>4</c:v>
                </c:pt>
                <c:pt idx="6">
                  <c:v>0</c:v>
                </c:pt>
              </c:numCache>
            </c:numRef>
          </c:val>
        </c:ser>
        <c:ser>
          <c:idx val="4"/>
          <c:order val="4"/>
          <c:tx>
            <c:strRef>
              <c:f>'Історія України'!$P$59</c:f>
              <c:strCache>
                <c:ptCount val="1"/>
                <c:pt idx="0">
                  <c:v>160-180 балів</c:v>
                </c:pt>
              </c:strCache>
            </c:strRef>
          </c:tx>
          <c:spPr>
            <a:solidFill>
              <a:srgbClr val="0070C0"/>
            </a:solidFill>
            <a:ln>
              <a:solidFill>
                <a:schemeClr val="tx1"/>
              </a:solidFill>
            </a:ln>
          </c:spPr>
          <c:invertIfNegative val="0"/>
          <c:cat>
            <c:strRef>
              <c:f>'Історія України'!$Q$54:$W$54</c:f>
              <c:strCache>
                <c:ptCount val="7"/>
                <c:pt idx="0">
                  <c:v>Школа №2</c:v>
                </c:pt>
                <c:pt idx="1">
                  <c:v>Школа №3</c:v>
                </c:pt>
                <c:pt idx="2">
                  <c:v>Школа №5</c:v>
                </c:pt>
                <c:pt idx="3">
                  <c:v>Білка</c:v>
                </c:pt>
                <c:pt idx="4">
                  <c:v>Солдатське</c:v>
                </c:pt>
                <c:pt idx="5">
                  <c:v>Кам'янка</c:v>
                </c:pt>
                <c:pt idx="6">
                  <c:v>Поляне</c:v>
                </c:pt>
              </c:strCache>
            </c:strRef>
          </c:cat>
          <c:val>
            <c:numRef>
              <c:f>'Історія України'!$Q$59:$W$59</c:f>
              <c:numCache>
                <c:formatCode>General</c:formatCode>
                <c:ptCount val="7"/>
                <c:pt idx="0">
                  <c:v>8</c:v>
                </c:pt>
                <c:pt idx="1">
                  <c:v>9</c:v>
                </c:pt>
                <c:pt idx="2">
                  <c:v>22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</c:ser>
        <c:ser>
          <c:idx val="5"/>
          <c:order val="5"/>
          <c:tx>
            <c:strRef>
              <c:f>'Історія України'!$P$60</c:f>
              <c:strCache>
                <c:ptCount val="1"/>
                <c:pt idx="0">
                  <c:v>180-200 балів</c:v>
                </c:pt>
              </c:strCache>
            </c:strRef>
          </c:tx>
          <c:spPr>
            <a:solidFill>
              <a:srgbClr val="FFFF00"/>
            </a:solidFill>
            <a:ln>
              <a:solidFill>
                <a:schemeClr val="tx1"/>
              </a:solidFill>
            </a:ln>
          </c:spPr>
          <c:invertIfNegative val="0"/>
          <c:cat>
            <c:strRef>
              <c:f>'Історія України'!$Q$54:$W$54</c:f>
              <c:strCache>
                <c:ptCount val="7"/>
                <c:pt idx="0">
                  <c:v>Школа №2</c:v>
                </c:pt>
                <c:pt idx="1">
                  <c:v>Школа №3</c:v>
                </c:pt>
                <c:pt idx="2">
                  <c:v>Школа №5</c:v>
                </c:pt>
                <c:pt idx="3">
                  <c:v>Білка</c:v>
                </c:pt>
                <c:pt idx="4">
                  <c:v>Солдатське</c:v>
                </c:pt>
                <c:pt idx="5">
                  <c:v>Кам'янка</c:v>
                </c:pt>
                <c:pt idx="6">
                  <c:v>Поляне</c:v>
                </c:pt>
              </c:strCache>
            </c:strRef>
          </c:cat>
          <c:val>
            <c:numRef>
              <c:f>'Історія України'!$Q$60:$W$60</c:f>
              <c:numCache>
                <c:formatCode>General</c:formatCode>
                <c:ptCount val="7"/>
                <c:pt idx="0">
                  <c:v>3</c:v>
                </c:pt>
                <c:pt idx="1">
                  <c:v>1</c:v>
                </c:pt>
                <c:pt idx="2">
                  <c:v>5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08713856"/>
        <c:axId val="108715392"/>
      </c:barChart>
      <c:catAx>
        <c:axId val="10871385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uk-UA"/>
          </a:p>
        </c:txPr>
        <c:crossAx val="108715392"/>
        <c:crosses val="autoZero"/>
        <c:auto val="1"/>
        <c:lblAlgn val="ctr"/>
        <c:lblOffset val="100"/>
        <c:noMultiLvlLbl val="0"/>
      </c:catAx>
      <c:valAx>
        <c:axId val="10871539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uk-UA"/>
          </a:p>
        </c:txPr>
        <c:crossAx val="10871385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400">
          <a:latin typeface="Times New Roman" pitchFamily="18" charset="0"/>
          <a:cs typeface="Times New Roman" pitchFamily="18" charset="0"/>
        </a:defRPr>
      </a:pPr>
      <a:endParaRPr lang="uk-UA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000"/>
            </a:pPr>
            <a:r>
              <a:rPr lang="uk-UA" sz="2000"/>
              <a:t>Результати НМТ з англійської</a:t>
            </a:r>
            <a:r>
              <a:rPr lang="uk-UA" sz="2000" baseline="0"/>
              <a:t> мови</a:t>
            </a:r>
            <a:r>
              <a:rPr lang="uk-UA" sz="2000"/>
              <a:t> 2024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'Англійська мова'!$P$55</c:f>
              <c:strCache>
                <c:ptCount val="1"/>
                <c:pt idx="0">
                  <c:v>0 балів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cat>
            <c:strRef>
              <c:f>'Англійська мова'!$Q$54:$W$54</c:f>
              <c:strCache>
                <c:ptCount val="7"/>
                <c:pt idx="0">
                  <c:v>Школа №2</c:v>
                </c:pt>
                <c:pt idx="1">
                  <c:v>Школа №3</c:v>
                </c:pt>
                <c:pt idx="2">
                  <c:v>Школа №5</c:v>
                </c:pt>
                <c:pt idx="3">
                  <c:v>Білка</c:v>
                </c:pt>
                <c:pt idx="4">
                  <c:v>Солдатське</c:v>
                </c:pt>
                <c:pt idx="5">
                  <c:v>Кам'янка</c:v>
                </c:pt>
                <c:pt idx="6">
                  <c:v>Поляне</c:v>
                </c:pt>
              </c:strCache>
            </c:strRef>
          </c:cat>
          <c:val>
            <c:numRef>
              <c:f>'Англійська мова'!$Q$55:$W$55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</c:ser>
        <c:ser>
          <c:idx val="1"/>
          <c:order val="1"/>
          <c:tx>
            <c:strRef>
              <c:f>'Англійська мова'!$P$56</c:f>
              <c:strCache>
                <c:ptCount val="1"/>
                <c:pt idx="0">
                  <c:v>100-120 балів</c:v>
                </c:pt>
              </c:strCache>
            </c:strRef>
          </c:tx>
          <c:spPr>
            <a:solidFill>
              <a:srgbClr val="FF0000"/>
            </a:solidFill>
            <a:ln>
              <a:solidFill>
                <a:schemeClr val="tx1"/>
              </a:solidFill>
            </a:ln>
          </c:spPr>
          <c:invertIfNegative val="0"/>
          <c:cat>
            <c:strRef>
              <c:f>'Англійська мова'!$Q$54:$W$54</c:f>
              <c:strCache>
                <c:ptCount val="7"/>
                <c:pt idx="0">
                  <c:v>Школа №2</c:v>
                </c:pt>
                <c:pt idx="1">
                  <c:v>Школа №3</c:v>
                </c:pt>
                <c:pt idx="2">
                  <c:v>Школа №5</c:v>
                </c:pt>
                <c:pt idx="3">
                  <c:v>Білка</c:v>
                </c:pt>
                <c:pt idx="4">
                  <c:v>Солдатське</c:v>
                </c:pt>
                <c:pt idx="5">
                  <c:v>Кам'янка</c:v>
                </c:pt>
                <c:pt idx="6">
                  <c:v>Поляне</c:v>
                </c:pt>
              </c:strCache>
            </c:strRef>
          </c:cat>
          <c:val>
            <c:numRef>
              <c:f>'Англійська мова'!$Q$56:$W$56</c:f>
              <c:numCache>
                <c:formatCode>General</c:formatCode>
                <c:ptCount val="7"/>
                <c:pt idx="0">
                  <c:v>4</c:v>
                </c:pt>
                <c:pt idx="1">
                  <c:v>6</c:v>
                </c:pt>
                <c:pt idx="2">
                  <c:v>2</c:v>
                </c:pt>
                <c:pt idx="5">
                  <c:v>2</c:v>
                </c:pt>
              </c:numCache>
            </c:numRef>
          </c:val>
        </c:ser>
        <c:ser>
          <c:idx val="2"/>
          <c:order val="2"/>
          <c:tx>
            <c:strRef>
              <c:f>'Англійська мова'!$P$57</c:f>
              <c:strCache>
                <c:ptCount val="1"/>
                <c:pt idx="0">
                  <c:v>120-140 балів</c:v>
                </c:pt>
              </c:strCache>
            </c:strRef>
          </c:tx>
          <c:spPr>
            <a:solidFill>
              <a:srgbClr val="00B050"/>
            </a:solidFill>
            <a:ln>
              <a:solidFill>
                <a:schemeClr val="tx1"/>
              </a:solidFill>
            </a:ln>
          </c:spPr>
          <c:invertIfNegative val="0"/>
          <c:cat>
            <c:strRef>
              <c:f>'Англійська мова'!$Q$54:$W$54</c:f>
              <c:strCache>
                <c:ptCount val="7"/>
                <c:pt idx="0">
                  <c:v>Школа №2</c:v>
                </c:pt>
                <c:pt idx="1">
                  <c:v>Школа №3</c:v>
                </c:pt>
                <c:pt idx="2">
                  <c:v>Школа №5</c:v>
                </c:pt>
                <c:pt idx="3">
                  <c:v>Білка</c:v>
                </c:pt>
                <c:pt idx="4">
                  <c:v>Солдатське</c:v>
                </c:pt>
                <c:pt idx="5">
                  <c:v>Кам'янка</c:v>
                </c:pt>
                <c:pt idx="6">
                  <c:v>Поляне</c:v>
                </c:pt>
              </c:strCache>
            </c:strRef>
          </c:cat>
          <c:val>
            <c:numRef>
              <c:f>'Англійська мова'!$Q$57:$W$57</c:f>
              <c:numCache>
                <c:formatCode>General</c:formatCode>
                <c:ptCount val="7"/>
                <c:pt idx="0">
                  <c:v>3</c:v>
                </c:pt>
                <c:pt idx="1">
                  <c:v>5</c:v>
                </c:pt>
                <c:pt idx="2">
                  <c:v>5</c:v>
                </c:pt>
                <c:pt idx="5">
                  <c:v>2</c:v>
                </c:pt>
              </c:numCache>
            </c:numRef>
          </c:val>
        </c:ser>
        <c:ser>
          <c:idx val="3"/>
          <c:order val="3"/>
          <c:tx>
            <c:strRef>
              <c:f>'Англійська мова'!$P$58</c:f>
              <c:strCache>
                <c:ptCount val="1"/>
                <c:pt idx="0">
                  <c:v>140-160 балів</c:v>
                </c:pt>
              </c:strCache>
            </c:strRef>
          </c:tx>
          <c:spPr>
            <a:solidFill>
              <a:srgbClr val="7030A0"/>
            </a:solidFill>
            <a:ln>
              <a:solidFill>
                <a:schemeClr val="tx1"/>
              </a:solidFill>
            </a:ln>
          </c:spPr>
          <c:invertIfNegative val="0"/>
          <c:cat>
            <c:strRef>
              <c:f>'Англійська мова'!$Q$54:$W$54</c:f>
              <c:strCache>
                <c:ptCount val="7"/>
                <c:pt idx="0">
                  <c:v>Школа №2</c:v>
                </c:pt>
                <c:pt idx="1">
                  <c:v>Школа №3</c:v>
                </c:pt>
                <c:pt idx="2">
                  <c:v>Школа №5</c:v>
                </c:pt>
                <c:pt idx="3">
                  <c:v>Білка</c:v>
                </c:pt>
                <c:pt idx="4">
                  <c:v>Солдатське</c:v>
                </c:pt>
                <c:pt idx="5">
                  <c:v>Кам'янка</c:v>
                </c:pt>
                <c:pt idx="6">
                  <c:v>Поляне</c:v>
                </c:pt>
              </c:strCache>
            </c:strRef>
          </c:cat>
          <c:val>
            <c:numRef>
              <c:f>'Англійська мова'!$Q$58:$W$58</c:f>
              <c:numCache>
                <c:formatCode>General</c:formatCode>
                <c:ptCount val="7"/>
                <c:pt idx="0">
                  <c:v>12</c:v>
                </c:pt>
                <c:pt idx="1">
                  <c:v>8</c:v>
                </c:pt>
                <c:pt idx="2">
                  <c:v>8</c:v>
                </c:pt>
                <c:pt idx="5">
                  <c:v>1</c:v>
                </c:pt>
              </c:numCache>
            </c:numRef>
          </c:val>
        </c:ser>
        <c:ser>
          <c:idx val="4"/>
          <c:order val="4"/>
          <c:tx>
            <c:strRef>
              <c:f>'Англійська мова'!$P$59</c:f>
              <c:strCache>
                <c:ptCount val="1"/>
                <c:pt idx="0">
                  <c:v>160-180 балів</c:v>
                </c:pt>
              </c:strCache>
            </c:strRef>
          </c:tx>
          <c:spPr>
            <a:solidFill>
              <a:srgbClr val="0070C0"/>
            </a:solidFill>
            <a:ln>
              <a:solidFill>
                <a:schemeClr val="tx1"/>
              </a:solidFill>
            </a:ln>
          </c:spPr>
          <c:invertIfNegative val="0"/>
          <c:cat>
            <c:strRef>
              <c:f>'Англійська мова'!$Q$54:$W$54</c:f>
              <c:strCache>
                <c:ptCount val="7"/>
                <c:pt idx="0">
                  <c:v>Школа №2</c:v>
                </c:pt>
                <c:pt idx="1">
                  <c:v>Школа №3</c:v>
                </c:pt>
                <c:pt idx="2">
                  <c:v>Школа №5</c:v>
                </c:pt>
                <c:pt idx="3">
                  <c:v>Білка</c:v>
                </c:pt>
                <c:pt idx="4">
                  <c:v>Солдатське</c:v>
                </c:pt>
                <c:pt idx="5">
                  <c:v>Кам'янка</c:v>
                </c:pt>
                <c:pt idx="6">
                  <c:v>Поляне</c:v>
                </c:pt>
              </c:strCache>
            </c:strRef>
          </c:cat>
          <c:val>
            <c:numRef>
              <c:f>'Англійська мова'!$Q$59:$W$59</c:f>
              <c:numCache>
                <c:formatCode>General</c:formatCode>
                <c:ptCount val="7"/>
                <c:pt idx="0">
                  <c:v>1</c:v>
                </c:pt>
                <c:pt idx="1">
                  <c:v>4</c:v>
                </c:pt>
                <c:pt idx="2">
                  <c:v>9</c:v>
                </c:pt>
                <c:pt idx="5">
                  <c:v>0</c:v>
                </c:pt>
              </c:numCache>
            </c:numRef>
          </c:val>
        </c:ser>
        <c:ser>
          <c:idx val="5"/>
          <c:order val="5"/>
          <c:tx>
            <c:strRef>
              <c:f>'Англійська мова'!$P$60</c:f>
              <c:strCache>
                <c:ptCount val="1"/>
                <c:pt idx="0">
                  <c:v>180-200 балів</c:v>
                </c:pt>
              </c:strCache>
            </c:strRef>
          </c:tx>
          <c:spPr>
            <a:solidFill>
              <a:srgbClr val="FFFF00"/>
            </a:solidFill>
            <a:ln>
              <a:solidFill>
                <a:schemeClr val="tx1"/>
              </a:solidFill>
            </a:ln>
          </c:spPr>
          <c:invertIfNegative val="0"/>
          <c:cat>
            <c:strRef>
              <c:f>'Англійська мова'!$Q$54:$W$54</c:f>
              <c:strCache>
                <c:ptCount val="7"/>
                <c:pt idx="0">
                  <c:v>Школа №2</c:v>
                </c:pt>
                <c:pt idx="1">
                  <c:v>Школа №3</c:v>
                </c:pt>
                <c:pt idx="2">
                  <c:v>Школа №5</c:v>
                </c:pt>
                <c:pt idx="3">
                  <c:v>Білка</c:v>
                </c:pt>
                <c:pt idx="4">
                  <c:v>Солдатське</c:v>
                </c:pt>
                <c:pt idx="5">
                  <c:v>Кам'янка</c:v>
                </c:pt>
                <c:pt idx="6">
                  <c:v>Поляне</c:v>
                </c:pt>
              </c:strCache>
            </c:strRef>
          </c:cat>
          <c:val>
            <c:numRef>
              <c:f>'Англійська мова'!$Q$60:$W$60</c:f>
              <c:numCache>
                <c:formatCode>General</c:formatCode>
                <c:ptCount val="7"/>
                <c:pt idx="0">
                  <c:v>0</c:v>
                </c:pt>
                <c:pt idx="1">
                  <c:v>1</c:v>
                </c:pt>
                <c:pt idx="2">
                  <c:v>6</c:v>
                </c:pt>
                <c:pt idx="5">
                  <c:v>0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12569728"/>
        <c:axId val="112583808"/>
      </c:barChart>
      <c:catAx>
        <c:axId val="11256972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uk-UA"/>
          </a:p>
        </c:txPr>
        <c:crossAx val="112583808"/>
        <c:crosses val="autoZero"/>
        <c:auto val="1"/>
        <c:lblAlgn val="ctr"/>
        <c:lblOffset val="100"/>
        <c:noMultiLvlLbl val="0"/>
      </c:catAx>
      <c:valAx>
        <c:axId val="11258380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uk-UA"/>
          </a:p>
        </c:txPr>
        <c:crossAx val="11256972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400">
          <a:latin typeface="Times New Roman" pitchFamily="18" charset="0"/>
          <a:cs typeface="Times New Roman" pitchFamily="18" charset="0"/>
        </a:defRPr>
      </a:pPr>
      <a:endParaRPr lang="uk-UA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000"/>
            </a:pPr>
            <a:r>
              <a:rPr lang="uk-UA" sz="2000"/>
              <a:t>Результати НМТ з біології</a:t>
            </a:r>
            <a:r>
              <a:rPr lang="uk-UA" sz="2000" baseline="0"/>
              <a:t> </a:t>
            </a:r>
            <a:r>
              <a:rPr lang="uk-UA" sz="2000"/>
              <a:t>2024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Біологія!$P$55</c:f>
              <c:strCache>
                <c:ptCount val="1"/>
                <c:pt idx="0">
                  <c:v>0 балів</c:v>
                </c:pt>
              </c:strCache>
            </c:strRef>
          </c:tx>
          <c:spPr>
            <a:solidFill>
              <a:schemeClr val="tx1"/>
            </a:solidFill>
          </c:spPr>
          <c:invertIfNegative val="0"/>
          <c:cat>
            <c:strRef>
              <c:f>Біологія!$Q$54:$W$54</c:f>
              <c:strCache>
                <c:ptCount val="7"/>
                <c:pt idx="0">
                  <c:v>Школа №2</c:v>
                </c:pt>
                <c:pt idx="1">
                  <c:v>Школа №3</c:v>
                </c:pt>
                <c:pt idx="2">
                  <c:v>Школа №5</c:v>
                </c:pt>
                <c:pt idx="3">
                  <c:v>Білка</c:v>
                </c:pt>
                <c:pt idx="4">
                  <c:v>Солдатське</c:v>
                </c:pt>
                <c:pt idx="5">
                  <c:v>Кам'янка</c:v>
                </c:pt>
                <c:pt idx="6">
                  <c:v>Поляне</c:v>
                </c:pt>
              </c:strCache>
            </c:strRef>
          </c:cat>
          <c:val>
            <c:numRef>
              <c:f>Біологія!$Q$55:$W$55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</c:ser>
        <c:ser>
          <c:idx val="1"/>
          <c:order val="1"/>
          <c:tx>
            <c:strRef>
              <c:f>Біологія!$P$56</c:f>
              <c:strCache>
                <c:ptCount val="1"/>
                <c:pt idx="0">
                  <c:v>100-120 балів</c:v>
                </c:pt>
              </c:strCache>
            </c:strRef>
          </c:tx>
          <c:spPr>
            <a:solidFill>
              <a:srgbClr val="FF0000"/>
            </a:solidFill>
            <a:ln>
              <a:solidFill>
                <a:schemeClr val="tx1"/>
              </a:solidFill>
            </a:ln>
          </c:spPr>
          <c:invertIfNegative val="0"/>
          <c:cat>
            <c:strRef>
              <c:f>Біологія!$Q$54:$W$54</c:f>
              <c:strCache>
                <c:ptCount val="7"/>
                <c:pt idx="0">
                  <c:v>Школа №2</c:v>
                </c:pt>
                <c:pt idx="1">
                  <c:v>Школа №3</c:v>
                </c:pt>
                <c:pt idx="2">
                  <c:v>Школа №5</c:v>
                </c:pt>
                <c:pt idx="3">
                  <c:v>Білка</c:v>
                </c:pt>
                <c:pt idx="4">
                  <c:v>Солдатське</c:v>
                </c:pt>
                <c:pt idx="5">
                  <c:v>Кам'янка</c:v>
                </c:pt>
                <c:pt idx="6">
                  <c:v>Поляне</c:v>
                </c:pt>
              </c:strCache>
            </c:strRef>
          </c:cat>
          <c:val>
            <c:numRef>
              <c:f>Біологія!$Q$56:$W$56</c:f>
              <c:numCache>
                <c:formatCode>General</c:formatCode>
                <c:ptCount val="7"/>
                <c:pt idx="0">
                  <c:v>1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</c:ser>
        <c:ser>
          <c:idx val="2"/>
          <c:order val="2"/>
          <c:tx>
            <c:strRef>
              <c:f>Біологія!$P$57</c:f>
              <c:strCache>
                <c:ptCount val="1"/>
                <c:pt idx="0">
                  <c:v>120-140 балів</c:v>
                </c:pt>
              </c:strCache>
            </c:strRef>
          </c:tx>
          <c:spPr>
            <a:solidFill>
              <a:srgbClr val="00B050"/>
            </a:solidFill>
            <a:ln>
              <a:solidFill>
                <a:schemeClr val="tx1"/>
              </a:solidFill>
            </a:ln>
          </c:spPr>
          <c:invertIfNegative val="0"/>
          <c:cat>
            <c:strRef>
              <c:f>Біологія!$Q$54:$W$54</c:f>
              <c:strCache>
                <c:ptCount val="7"/>
                <c:pt idx="0">
                  <c:v>Школа №2</c:v>
                </c:pt>
                <c:pt idx="1">
                  <c:v>Школа №3</c:v>
                </c:pt>
                <c:pt idx="2">
                  <c:v>Школа №5</c:v>
                </c:pt>
                <c:pt idx="3">
                  <c:v>Білка</c:v>
                </c:pt>
                <c:pt idx="4">
                  <c:v>Солдатське</c:v>
                </c:pt>
                <c:pt idx="5">
                  <c:v>Кам'янка</c:v>
                </c:pt>
                <c:pt idx="6">
                  <c:v>Поляне</c:v>
                </c:pt>
              </c:strCache>
            </c:strRef>
          </c:cat>
          <c:val>
            <c:numRef>
              <c:f>Біологія!$Q$57:$W$57</c:f>
              <c:numCache>
                <c:formatCode>General</c:formatCode>
                <c:ptCount val="7"/>
                <c:pt idx="0">
                  <c:v>1</c:v>
                </c:pt>
                <c:pt idx="1">
                  <c:v>5</c:v>
                </c:pt>
                <c:pt idx="2">
                  <c:v>5</c:v>
                </c:pt>
                <c:pt idx="3">
                  <c:v>1</c:v>
                </c:pt>
                <c:pt idx="4">
                  <c:v>2</c:v>
                </c:pt>
                <c:pt idx="5">
                  <c:v>1</c:v>
                </c:pt>
                <c:pt idx="6">
                  <c:v>0</c:v>
                </c:pt>
              </c:numCache>
            </c:numRef>
          </c:val>
        </c:ser>
        <c:ser>
          <c:idx val="3"/>
          <c:order val="3"/>
          <c:tx>
            <c:strRef>
              <c:f>Біологія!$P$58</c:f>
              <c:strCache>
                <c:ptCount val="1"/>
                <c:pt idx="0">
                  <c:v>140-160 балів</c:v>
                </c:pt>
              </c:strCache>
            </c:strRef>
          </c:tx>
          <c:spPr>
            <a:solidFill>
              <a:srgbClr val="7030A0"/>
            </a:solidFill>
            <a:ln>
              <a:solidFill>
                <a:schemeClr val="tx1"/>
              </a:solidFill>
            </a:ln>
          </c:spPr>
          <c:invertIfNegative val="0"/>
          <c:cat>
            <c:strRef>
              <c:f>Біологія!$Q$54:$W$54</c:f>
              <c:strCache>
                <c:ptCount val="7"/>
                <c:pt idx="0">
                  <c:v>Школа №2</c:v>
                </c:pt>
                <c:pt idx="1">
                  <c:v>Школа №3</c:v>
                </c:pt>
                <c:pt idx="2">
                  <c:v>Школа №5</c:v>
                </c:pt>
                <c:pt idx="3">
                  <c:v>Білка</c:v>
                </c:pt>
                <c:pt idx="4">
                  <c:v>Солдатське</c:v>
                </c:pt>
                <c:pt idx="5">
                  <c:v>Кам'янка</c:v>
                </c:pt>
                <c:pt idx="6">
                  <c:v>Поляне</c:v>
                </c:pt>
              </c:strCache>
            </c:strRef>
          </c:cat>
          <c:val>
            <c:numRef>
              <c:f>Біологія!$Q$58:$W$58</c:f>
              <c:numCache>
                <c:formatCode>General</c:formatCode>
                <c:ptCount val="7"/>
                <c:pt idx="0">
                  <c:v>9</c:v>
                </c:pt>
                <c:pt idx="1">
                  <c:v>5</c:v>
                </c:pt>
                <c:pt idx="2">
                  <c:v>6</c:v>
                </c:pt>
                <c:pt idx="3">
                  <c:v>0</c:v>
                </c:pt>
                <c:pt idx="4">
                  <c:v>2</c:v>
                </c:pt>
                <c:pt idx="5">
                  <c:v>3</c:v>
                </c:pt>
                <c:pt idx="6">
                  <c:v>3</c:v>
                </c:pt>
              </c:numCache>
            </c:numRef>
          </c:val>
        </c:ser>
        <c:ser>
          <c:idx val="4"/>
          <c:order val="4"/>
          <c:tx>
            <c:strRef>
              <c:f>Біологія!$P$59</c:f>
              <c:strCache>
                <c:ptCount val="1"/>
                <c:pt idx="0">
                  <c:v>160-180 балів</c:v>
                </c:pt>
              </c:strCache>
            </c:strRef>
          </c:tx>
          <c:spPr>
            <a:solidFill>
              <a:srgbClr val="0070C0"/>
            </a:solidFill>
            <a:ln>
              <a:solidFill>
                <a:schemeClr val="tx1"/>
              </a:solidFill>
            </a:ln>
          </c:spPr>
          <c:invertIfNegative val="0"/>
          <c:cat>
            <c:strRef>
              <c:f>Біологія!$Q$54:$W$54</c:f>
              <c:strCache>
                <c:ptCount val="7"/>
                <c:pt idx="0">
                  <c:v>Школа №2</c:v>
                </c:pt>
                <c:pt idx="1">
                  <c:v>Школа №3</c:v>
                </c:pt>
                <c:pt idx="2">
                  <c:v>Школа №5</c:v>
                </c:pt>
                <c:pt idx="3">
                  <c:v>Білка</c:v>
                </c:pt>
                <c:pt idx="4">
                  <c:v>Солдатське</c:v>
                </c:pt>
                <c:pt idx="5">
                  <c:v>Кам'янка</c:v>
                </c:pt>
                <c:pt idx="6">
                  <c:v>Поляне</c:v>
                </c:pt>
              </c:strCache>
            </c:strRef>
          </c:cat>
          <c:val>
            <c:numRef>
              <c:f>Біологія!$Q$59:$W$59</c:f>
              <c:numCache>
                <c:formatCode>General</c:formatCode>
                <c:ptCount val="7"/>
                <c:pt idx="0">
                  <c:v>1</c:v>
                </c:pt>
                <c:pt idx="1">
                  <c:v>4</c:v>
                </c:pt>
                <c:pt idx="2">
                  <c:v>4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</c:ser>
        <c:ser>
          <c:idx val="5"/>
          <c:order val="5"/>
          <c:tx>
            <c:strRef>
              <c:f>Біологія!$P$60</c:f>
              <c:strCache>
                <c:ptCount val="1"/>
                <c:pt idx="0">
                  <c:v>180-200 балів</c:v>
                </c:pt>
              </c:strCache>
            </c:strRef>
          </c:tx>
          <c:spPr>
            <a:solidFill>
              <a:srgbClr val="FFFF00"/>
            </a:solidFill>
            <a:ln>
              <a:solidFill>
                <a:schemeClr val="tx1"/>
              </a:solidFill>
            </a:ln>
          </c:spPr>
          <c:invertIfNegative val="0"/>
          <c:cat>
            <c:strRef>
              <c:f>Біологія!$Q$54:$W$54</c:f>
              <c:strCache>
                <c:ptCount val="7"/>
                <c:pt idx="0">
                  <c:v>Школа №2</c:v>
                </c:pt>
                <c:pt idx="1">
                  <c:v>Школа №3</c:v>
                </c:pt>
                <c:pt idx="2">
                  <c:v>Школа №5</c:v>
                </c:pt>
                <c:pt idx="3">
                  <c:v>Білка</c:v>
                </c:pt>
                <c:pt idx="4">
                  <c:v>Солдатське</c:v>
                </c:pt>
                <c:pt idx="5">
                  <c:v>Кам'янка</c:v>
                </c:pt>
                <c:pt idx="6">
                  <c:v>Поляне</c:v>
                </c:pt>
              </c:strCache>
            </c:strRef>
          </c:cat>
          <c:val>
            <c:numRef>
              <c:f>Біологія!$Q$60:$W$60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3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14459392"/>
        <c:axId val="114460928"/>
      </c:barChart>
      <c:catAx>
        <c:axId val="11445939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uk-UA"/>
          </a:p>
        </c:txPr>
        <c:crossAx val="114460928"/>
        <c:crosses val="autoZero"/>
        <c:auto val="1"/>
        <c:lblAlgn val="ctr"/>
        <c:lblOffset val="100"/>
        <c:noMultiLvlLbl val="0"/>
      </c:catAx>
      <c:valAx>
        <c:axId val="11446092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uk-UA"/>
          </a:p>
        </c:txPr>
        <c:crossAx val="11445939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400">
          <a:latin typeface="Times New Roman" pitchFamily="18" charset="0"/>
          <a:cs typeface="Times New Roman" pitchFamily="18" charset="0"/>
        </a:defRPr>
      </a:pPr>
      <a:endParaRPr lang="uk-UA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000"/>
            </a:pPr>
            <a:r>
              <a:rPr lang="uk-UA" sz="2000"/>
              <a:t>Результати НМТ з  фізики</a:t>
            </a:r>
            <a:r>
              <a:rPr lang="uk-UA" sz="2000" baseline="0"/>
              <a:t> </a:t>
            </a:r>
            <a:r>
              <a:rPr lang="uk-UA" sz="2000"/>
              <a:t>2024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Фізика!$P$55</c:f>
              <c:strCache>
                <c:ptCount val="1"/>
                <c:pt idx="0">
                  <c:v>0 балів</c:v>
                </c:pt>
              </c:strCache>
            </c:strRef>
          </c:tx>
          <c:spPr>
            <a:solidFill>
              <a:schemeClr val="tx1"/>
            </a:solidFill>
          </c:spPr>
          <c:invertIfNegative val="0"/>
          <c:cat>
            <c:strRef>
              <c:f>Фізика!$Q$54:$W$54</c:f>
              <c:strCache>
                <c:ptCount val="7"/>
                <c:pt idx="0">
                  <c:v>Школа №2</c:v>
                </c:pt>
                <c:pt idx="1">
                  <c:v>Школа №3</c:v>
                </c:pt>
                <c:pt idx="2">
                  <c:v>Школа №5</c:v>
                </c:pt>
                <c:pt idx="3">
                  <c:v>Білка</c:v>
                </c:pt>
                <c:pt idx="4">
                  <c:v>Солдатське</c:v>
                </c:pt>
                <c:pt idx="5">
                  <c:v>Кам'янка</c:v>
                </c:pt>
                <c:pt idx="6">
                  <c:v>Поляне</c:v>
                </c:pt>
              </c:strCache>
            </c:strRef>
          </c:cat>
          <c:val>
            <c:numRef>
              <c:f>Фізика!$Q$55:$W$55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</c:ser>
        <c:ser>
          <c:idx val="1"/>
          <c:order val="1"/>
          <c:tx>
            <c:strRef>
              <c:f>Фізика!$P$56</c:f>
              <c:strCache>
                <c:ptCount val="1"/>
                <c:pt idx="0">
                  <c:v>100-120 балів</c:v>
                </c:pt>
              </c:strCache>
            </c:strRef>
          </c:tx>
          <c:spPr>
            <a:solidFill>
              <a:srgbClr val="FF0000"/>
            </a:solidFill>
            <a:ln>
              <a:solidFill>
                <a:schemeClr val="tx1"/>
              </a:solidFill>
            </a:ln>
          </c:spPr>
          <c:invertIfNegative val="0"/>
          <c:cat>
            <c:strRef>
              <c:f>Фізика!$Q$54:$W$54</c:f>
              <c:strCache>
                <c:ptCount val="7"/>
                <c:pt idx="0">
                  <c:v>Школа №2</c:v>
                </c:pt>
                <c:pt idx="1">
                  <c:v>Школа №3</c:v>
                </c:pt>
                <c:pt idx="2">
                  <c:v>Школа №5</c:v>
                </c:pt>
                <c:pt idx="3">
                  <c:v>Білка</c:v>
                </c:pt>
                <c:pt idx="4">
                  <c:v>Солдатське</c:v>
                </c:pt>
                <c:pt idx="5">
                  <c:v>Кам'янка</c:v>
                </c:pt>
                <c:pt idx="6">
                  <c:v>Поляне</c:v>
                </c:pt>
              </c:strCache>
            </c:strRef>
          </c:cat>
          <c:val>
            <c:numRef>
              <c:f>Фізика!$Q$56:$W$56</c:f>
              <c:numCache>
                <c:formatCode>General</c:formatCode>
                <c:ptCount val="7"/>
                <c:pt idx="1">
                  <c:v>1</c:v>
                </c:pt>
                <c:pt idx="2">
                  <c:v>1</c:v>
                </c:pt>
              </c:numCache>
            </c:numRef>
          </c:val>
        </c:ser>
        <c:ser>
          <c:idx val="2"/>
          <c:order val="2"/>
          <c:tx>
            <c:strRef>
              <c:f>Фізика!$P$57</c:f>
              <c:strCache>
                <c:ptCount val="1"/>
                <c:pt idx="0">
                  <c:v>120-140 балів</c:v>
                </c:pt>
              </c:strCache>
            </c:strRef>
          </c:tx>
          <c:spPr>
            <a:solidFill>
              <a:srgbClr val="00B050"/>
            </a:solidFill>
            <a:ln>
              <a:solidFill>
                <a:schemeClr val="tx1"/>
              </a:solidFill>
            </a:ln>
          </c:spPr>
          <c:invertIfNegative val="0"/>
          <c:cat>
            <c:strRef>
              <c:f>Фізика!$Q$54:$W$54</c:f>
              <c:strCache>
                <c:ptCount val="7"/>
                <c:pt idx="0">
                  <c:v>Школа №2</c:v>
                </c:pt>
                <c:pt idx="1">
                  <c:v>Школа №3</c:v>
                </c:pt>
                <c:pt idx="2">
                  <c:v>Школа №5</c:v>
                </c:pt>
                <c:pt idx="3">
                  <c:v>Білка</c:v>
                </c:pt>
                <c:pt idx="4">
                  <c:v>Солдатське</c:v>
                </c:pt>
                <c:pt idx="5">
                  <c:v>Кам'янка</c:v>
                </c:pt>
                <c:pt idx="6">
                  <c:v>Поляне</c:v>
                </c:pt>
              </c:strCache>
            </c:strRef>
          </c:cat>
          <c:val>
            <c:numRef>
              <c:f>Фізика!$Q$57:$W$57</c:f>
              <c:numCache>
                <c:formatCode>General</c:formatCode>
                <c:ptCount val="7"/>
                <c:pt idx="1">
                  <c:v>1</c:v>
                </c:pt>
                <c:pt idx="2">
                  <c:v>0</c:v>
                </c:pt>
              </c:numCache>
            </c:numRef>
          </c:val>
        </c:ser>
        <c:ser>
          <c:idx val="3"/>
          <c:order val="3"/>
          <c:tx>
            <c:strRef>
              <c:f>Фізика!$P$58</c:f>
              <c:strCache>
                <c:ptCount val="1"/>
                <c:pt idx="0">
                  <c:v>140-160 балів</c:v>
                </c:pt>
              </c:strCache>
            </c:strRef>
          </c:tx>
          <c:spPr>
            <a:solidFill>
              <a:srgbClr val="7030A0"/>
            </a:solidFill>
            <a:ln>
              <a:solidFill>
                <a:schemeClr val="tx1"/>
              </a:solidFill>
            </a:ln>
          </c:spPr>
          <c:invertIfNegative val="0"/>
          <c:cat>
            <c:strRef>
              <c:f>Фізика!$Q$54:$W$54</c:f>
              <c:strCache>
                <c:ptCount val="7"/>
                <c:pt idx="0">
                  <c:v>Школа №2</c:v>
                </c:pt>
                <c:pt idx="1">
                  <c:v>Школа №3</c:v>
                </c:pt>
                <c:pt idx="2">
                  <c:v>Школа №5</c:v>
                </c:pt>
                <c:pt idx="3">
                  <c:v>Білка</c:v>
                </c:pt>
                <c:pt idx="4">
                  <c:v>Солдатське</c:v>
                </c:pt>
                <c:pt idx="5">
                  <c:v>Кам'янка</c:v>
                </c:pt>
                <c:pt idx="6">
                  <c:v>Поляне</c:v>
                </c:pt>
              </c:strCache>
            </c:strRef>
          </c:cat>
          <c:val>
            <c:numRef>
              <c:f>Фізика!$Q$58:$W$58</c:f>
              <c:numCache>
                <c:formatCode>General</c:formatCode>
                <c:ptCount val="7"/>
                <c:pt idx="1">
                  <c:v>1</c:v>
                </c:pt>
                <c:pt idx="2">
                  <c:v>0</c:v>
                </c:pt>
              </c:numCache>
            </c:numRef>
          </c:val>
        </c:ser>
        <c:ser>
          <c:idx val="4"/>
          <c:order val="4"/>
          <c:tx>
            <c:strRef>
              <c:f>Фізика!$P$59</c:f>
              <c:strCache>
                <c:ptCount val="1"/>
                <c:pt idx="0">
                  <c:v>160-180 балів</c:v>
                </c:pt>
              </c:strCache>
            </c:strRef>
          </c:tx>
          <c:spPr>
            <a:solidFill>
              <a:srgbClr val="0070C0"/>
            </a:solidFill>
            <a:ln>
              <a:solidFill>
                <a:schemeClr val="tx1"/>
              </a:solidFill>
            </a:ln>
          </c:spPr>
          <c:invertIfNegative val="0"/>
          <c:cat>
            <c:strRef>
              <c:f>Фізика!$Q$54:$W$54</c:f>
              <c:strCache>
                <c:ptCount val="7"/>
                <c:pt idx="0">
                  <c:v>Школа №2</c:v>
                </c:pt>
                <c:pt idx="1">
                  <c:v>Школа №3</c:v>
                </c:pt>
                <c:pt idx="2">
                  <c:v>Школа №5</c:v>
                </c:pt>
                <c:pt idx="3">
                  <c:v>Білка</c:v>
                </c:pt>
                <c:pt idx="4">
                  <c:v>Солдатське</c:v>
                </c:pt>
                <c:pt idx="5">
                  <c:v>Кам'янка</c:v>
                </c:pt>
                <c:pt idx="6">
                  <c:v>Поляне</c:v>
                </c:pt>
              </c:strCache>
            </c:strRef>
          </c:cat>
          <c:val>
            <c:numRef>
              <c:f>Фізика!$Q$59:$W$59</c:f>
              <c:numCache>
                <c:formatCode>General</c:formatCode>
                <c:ptCount val="7"/>
                <c:pt idx="1">
                  <c:v>1</c:v>
                </c:pt>
                <c:pt idx="2">
                  <c:v>0</c:v>
                </c:pt>
              </c:numCache>
            </c:numRef>
          </c:val>
        </c:ser>
        <c:ser>
          <c:idx val="5"/>
          <c:order val="5"/>
          <c:tx>
            <c:strRef>
              <c:f>Фізика!$P$60</c:f>
              <c:strCache>
                <c:ptCount val="1"/>
                <c:pt idx="0">
                  <c:v>180-200 балів</c:v>
                </c:pt>
              </c:strCache>
            </c:strRef>
          </c:tx>
          <c:spPr>
            <a:solidFill>
              <a:srgbClr val="FFFF00"/>
            </a:solidFill>
            <a:ln>
              <a:solidFill>
                <a:schemeClr val="tx1"/>
              </a:solidFill>
            </a:ln>
          </c:spPr>
          <c:invertIfNegative val="0"/>
          <c:cat>
            <c:strRef>
              <c:f>Фізика!$Q$54:$W$54</c:f>
              <c:strCache>
                <c:ptCount val="7"/>
                <c:pt idx="0">
                  <c:v>Школа №2</c:v>
                </c:pt>
                <c:pt idx="1">
                  <c:v>Школа №3</c:v>
                </c:pt>
                <c:pt idx="2">
                  <c:v>Школа №5</c:v>
                </c:pt>
                <c:pt idx="3">
                  <c:v>Білка</c:v>
                </c:pt>
                <c:pt idx="4">
                  <c:v>Солдатське</c:v>
                </c:pt>
                <c:pt idx="5">
                  <c:v>Кам'янка</c:v>
                </c:pt>
                <c:pt idx="6">
                  <c:v>Поляне</c:v>
                </c:pt>
              </c:strCache>
            </c:strRef>
          </c:cat>
          <c:val>
            <c:numRef>
              <c:f>Фізика!$Q$60:$W$60</c:f>
              <c:numCache>
                <c:formatCode>General</c:formatCode>
                <c:ptCount val="7"/>
                <c:pt idx="1">
                  <c:v>0</c:v>
                </c:pt>
                <c:pt idx="2">
                  <c:v>0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21154560"/>
        <c:axId val="121164544"/>
      </c:barChart>
      <c:catAx>
        <c:axId val="12115456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uk-UA"/>
          </a:p>
        </c:txPr>
        <c:crossAx val="121164544"/>
        <c:crosses val="autoZero"/>
        <c:auto val="1"/>
        <c:lblAlgn val="ctr"/>
        <c:lblOffset val="100"/>
        <c:noMultiLvlLbl val="0"/>
      </c:catAx>
      <c:valAx>
        <c:axId val="121164544"/>
        <c:scaling>
          <c:orientation val="minMax"/>
          <c:max val="5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uk-UA"/>
          </a:p>
        </c:txPr>
        <c:crossAx val="121154560"/>
        <c:crosses val="autoZero"/>
        <c:crossBetween val="between"/>
        <c:majorUnit val="1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400">
          <a:latin typeface="Times New Roman" pitchFamily="18" charset="0"/>
          <a:cs typeface="Times New Roman" pitchFamily="18" charset="0"/>
        </a:defRPr>
      </a:pPr>
      <a:endParaRPr lang="uk-UA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000"/>
            </a:pPr>
            <a:r>
              <a:rPr lang="uk-UA" sz="2000"/>
              <a:t>Результати НМТ з  української</a:t>
            </a:r>
            <a:r>
              <a:rPr lang="uk-UA" sz="2000" baseline="0"/>
              <a:t> літератури </a:t>
            </a:r>
            <a:r>
              <a:rPr lang="uk-UA" sz="2000"/>
              <a:t>2024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'Українська література'!$P$55</c:f>
              <c:strCache>
                <c:ptCount val="1"/>
                <c:pt idx="0">
                  <c:v>0 балів</c:v>
                </c:pt>
              </c:strCache>
            </c:strRef>
          </c:tx>
          <c:spPr>
            <a:solidFill>
              <a:schemeClr val="tx1"/>
            </a:solidFill>
          </c:spPr>
          <c:invertIfNegative val="0"/>
          <c:cat>
            <c:strRef>
              <c:f>'Українська література'!$Q$54:$W$54</c:f>
              <c:strCache>
                <c:ptCount val="7"/>
                <c:pt idx="0">
                  <c:v>Школа №2</c:v>
                </c:pt>
                <c:pt idx="1">
                  <c:v>Школа №3</c:v>
                </c:pt>
                <c:pt idx="2">
                  <c:v>Школа №5</c:v>
                </c:pt>
                <c:pt idx="3">
                  <c:v>Білка</c:v>
                </c:pt>
                <c:pt idx="4">
                  <c:v>Солдатське</c:v>
                </c:pt>
                <c:pt idx="5">
                  <c:v>Кам'янка</c:v>
                </c:pt>
                <c:pt idx="6">
                  <c:v>Поляне</c:v>
                </c:pt>
              </c:strCache>
            </c:strRef>
          </c:cat>
          <c:val>
            <c:numRef>
              <c:f>'Українська література'!$Q$55:$W$55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</c:ser>
        <c:ser>
          <c:idx val="1"/>
          <c:order val="1"/>
          <c:tx>
            <c:strRef>
              <c:f>'Українська література'!$P$56</c:f>
              <c:strCache>
                <c:ptCount val="1"/>
                <c:pt idx="0">
                  <c:v>100-120 балів</c:v>
                </c:pt>
              </c:strCache>
            </c:strRef>
          </c:tx>
          <c:spPr>
            <a:solidFill>
              <a:srgbClr val="FF0000"/>
            </a:solidFill>
            <a:ln>
              <a:solidFill>
                <a:schemeClr val="tx1"/>
              </a:solidFill>
            </a:ln>
          </c:spPr>
          <c:invertIfNegative val="0"/>
          <c:cat>
            <c:strRef>
              <c:f>'Українська література'!$Q$54:$W$54</c:f>
              <c:strCache>
                <c:ptCount val="7"/>
                <c:pt idx="0">
                  <c:v>Школа №2</c:v>
                </c:pt>
                <c:pt idx="1">
                  <c:v>Школа №3</c:v>
                </c:pt>
                <c:pt idx="2">
                  <c:v>Школа №5</c:v>
                </c:pt>
                <c:pt idx="3">
                  <c:v>Білка</c:v>
                </c:pt>
                <c:pt idx="4">
                  <c:v>Солдатське</c:v>
                </c:pt>
                <c:pt idx="5">
                  <c:v>Кам'янка</c:v>
                </c:pt>
                <c:pt idx="6">
                  <c:v>Поляне</c:v>
                </c:pt>
              </c:strCache>
            </c:strRef>
          </c:cat>
          <c:val>
            <c:numRef>
              <c:f>'Українська література'!$Q$56:$W$56</c:f>
              <c:numCache>
                <c:formatCode>General</c:formatCode>
                <c:ptCount val="7"/>
                <c:pt idx="0">
                  <c:v>1</c:v>
                </c:pt>
                <c:pt idx="1">
                  <c:v>0</c:v>
                </c:pt>
                <c:pt idx="2">
                  <c:v>1</c:v>
                </c:pt>
                <c:pt idx="3">
                  <c:v>0</c:v>
                </c:pt>
                <c:pt idx="5">
                  <c:v>0</c:v>
                </c:pt>
              </c:numCache>
            </c:numRef>
          </c:val>
        </c:ser>
        <c:ser>
          <c:idx val="2"/>
          <c:order val="2"/>
          <c:tx>
            <c:strRef>
              <c:f>'Українська література'!$P$57</c:f>
              <c:strCache>
                <c:ptCount val="1"/>
                <c:pt idx="0">
                  <c:v>120-140 балів</c:v>
                </c:pt>
              </c:strCache>
            </c:strRef>
          </c:tx>
          <c:spPr>
            <a:solidFill>
              <a:srgbClr val="00B050"/>
            </a:solidFill>
            <a:ln>
              <a:solidFill>
                <a:schemeClr val="tx1"/>
              </a:solidFill>
            </a:ln>
          </c:spPr>
          <c:invertIfNegative val="0"/>
          <c:cat>
            <c:strRef>
              <c:f>'Українська література'!$Q$54:$W$54</c:f>
              <c:strCache>
                <c:ptCount val="7"/>
                <c:pt idx="0">
                  <c:v>Школа №2</c:v>
                </c:pt>
                <c:pt idx="1">
                  <c:v>Школа №3</c:v>
                </c:pt>
                <c:pt idx="2">
                  <c:v>Школа №5</c:v>
                </c:pt>
                <c:pt idx="3">
                  <c:v>Білка</c:v>
                </c:pt>
                <c:pt idx="4">
                  <c:v>Солдатське</c:v>
                </c:pt>
                <c:pt idx="5">
                  <c:v>Кам'янка</c:v>
                </c:pt>
                <c:pt idx="6">
                  <c:v>Поляне</c:v>
                </c:pt>
              </c:strCache>
            </c:strRef>
          </c:cat>
          <c:val>
            <c:numRef>
              <c:f>'Українська література'!$Q$57:$W$57</c:f>
              <c:numCache>
                <c:formatCode>General</c:formatCode>
                <c:ptCount val="7"/>
                <c:pt idx="0">
                  <c:v>2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5">
                  <c:v>0</c:v>
                </c:pt>
              </c:numCache>
            </c:numRef>
          </c:val>
        </c:ser>
        <c:ser>
          <c:idx val="3"/>
          <c:order val="3"/>
          <c:tx>
            <c:strRef>
              <c:f>'Українська література'!$P$58</c:f>
              <c:strCache>
                <c:ptCount val="1"/>
                <c:pt idx="0">
                  <c:v>140-160 балів</c:v>
                </c:pt>
              </c:strCache>
            </c:strRef>
          </c:tx>
          <c:spPr>
            <a:solidFill>
              <a:srgbClr val="7030A0"/>
            </a:solidFill>
            <a:ln>
              <a:solidFill>
                <a:schemeClr val="tx1"/>
              </a:solidFill>
            </a:ln>
          </c:spPr>
          <c:invertIfNegative val="0"/>
          <c:cat>
            <c:strRef>
              <c:f>'Українська література'!$Q$54:$W$54</c:f>
              <c:strCache>
                <c:ptCount val="7"/>
                <c:pt idx="0">
                  <c:v>Школа №2</c:v>
                </c:pt>
                <c:pt idx="1">
                  <c:v>Школа №3</c:v>
                </c:pt>
                <c:pt idx="2">
                  <c:v>Школа №5</c:v>
                </c:pt>
                <c:pt idx="3">
                  <c:v>Білка</c:v>
                </c:pt>
                <c:pt idx="4">
                  <c:v>Солдатське</c:v>
                </c:pt>
                <c:pt idx="5">
                  <c:v>Кам'янка</c:v>
                </c:pt>
                <c:pt idx="6">
                  <c:v>Поляне</c:v>
                </c:pt>
              </c:strCache>
            </c:strRef>
          </c:cat>
          <c:val>
            <c:numRef>
              <c:f>'Українська література'!$Q$58:$W$58</c:f>
              <c:numCache>
                <c:formatCode>General</c:formatCode>
                <c:ptCount val="7"/>
                <c:pt idx="0">
                  <c:v>3</c:v>
                </c:pt>
                <c:pt idx="1">
                  <c:v>1</c:v>
                </c:pt>
                <c:pt idx="2">
                  <c:v>4</c:v>
                </c:pt>
                <c:pt idx="3">
                  <c:v>0</c:v>
                </c:pt>
                <c:pt idx="5">
                  <c:v>1</c:v>
                </c:pt>
              </c:numCache>
            </c:numRef>
          </c:val>
        </c:ser>
        <c:ser>
          <c:idx val="4"/>
          <c:order val="4"/>
          <c:tx>
            <c:strRef>
              <c:f>'Українська література'!$P$59</c:f>
              <c:strCache>
                <c:ptCount val="1"/>
                <c:pt idx="0">
                  <c:v>160-180 балів</c:v>
                </c:pt>
              </c:strCache>
            </c:strRef>
          </c:tx>
          <c:spPr>
            <a:solidFill>
              <a:srgbClr val="0070C0"/>
            </a:solidFill>
            <a:ln>
              <a:solidFill>
                <a:schemeClr val="tx1"/>
              </a:solidFill>
            </a:ln>
          </c:spPr>
          <c:invertIfNegative val="0"/>
          <c:cat>
            <c:strRef>
              <c:f>'Українська література'!$Q$54:$W$54</c:f>
              <c:strCache>
                <c:ptCount val="7"/>
                <c:pt idx="0">
                  <c:v>Школа №2</c:v>
                </c:pt>
                <c:pt idx="1">
                  <c:v>Школа №3</c:v>
                </c:pt>
                <c:pt idx="2">
                  <c:v>Школа №5</c:v>
                </c:pt>
                <c:pt idx="3">
                  <c:v>Білка</c:v>
                </c:pt>
                <c:pt idx="4">
                  <c:v>Солдатське</c:v>
                </c:pt>
                <c:pt idx="5">
                  <c:v>Кам'янка</c:v>
                </c:pt>
                <c:pt idx="6">
                  <c:v>Поляне</c:v>
                </c:pt>
              </c:strCache>
            </c:strRef>
          </c:cat>
          <c:val>
            <c:numRef>
              <c:f>'Українська література'!$Q$59:$W$59</c:f>
              <c:numCache>
                <c:formatCode>General</c:formatCode>
                <c:ptCount val="7"/>
                <c:pt idx="0">
                  <c:v>2</c:v>
                </c:pt>
                <c:pt idx="1">
                  <c:v>3</c:v>
                </c:pt>
                <c:pt idx="2">
                  <c:v>2</c:v>
                </c:pt>
                <c:pt idx="3">
                  <c:v>0</c:v>
                </c:pt>
                <c:pt idx="5">
                  <c:v>0</c:v>
                </c:pt>
              </c:numCache>
            </c:numRef>
          </c:val>
        </c:ser>
        <c:ser>
          <c:idx val="5"/>
          <c:order val="5"/>
          <c:tx>
            <c:strRef>
              <c:f>'Українська література'!$P$60</c:f>
              <c:strCache>
                <c:ptCount val="1"/>
                <c:pt idx="0">
                  <c:v>180-200 балів</c:v>
                </c:pt>
              </c:strCache>
            </c:strRef>
          </c:tx>
          <c:spPr>
            <a:solidFill>
              <a:srgbClr val="FFFF00"/>
            </a:solidFill>
            <a:ln>
              <a:solidFill>
                <a:schemeClr val="tx1"/>
              </a:solidFill>
            </a:ln>
          </c:spPr>
          <c:invertIfNegative val="0"/>
          <c:cat>
            <c:strRef>
              <c:f>'Українська література'!$Q$54:$W$54</c:f>
              <c:strCache>
                <c:ptCount val="7"/>
                <c:pt idx="0">
                  <c:v>Школа №2</c:v>
                </c:pt>
                <c:pt idx="1">
                  <c:v>Школа №3</c:v>
                </c:pt>
                <c:pt idx="2">
                  <c:v>Школа №5</c:v>
                </c:pt>
                <c:pt idx="3">
                  <c:v>Білка</c:v>
                </c:pt>
                <c:pt idx="4">
                  <c:v>Солдатське</c:v>
                </c:pt>
                <c:pt idx="5">
                  <c:v>Кам'янка</c:v>
                </c:pt>
                <c:pt idx="6">
                  <c:v>Поляне</c:v>
                </c:pt>
              </c:strCache>
            </c:strRef>
          </c:cat>
          <c:val>
            <c:numRef>
              <c:f>'Українська література'!$Q$60:$W$60</c:f>
              <c:numCache>
                <c:formatCode>General</c:formatCode>
                <c:ptCount val="7"/>
                <c:pt idx="0">
                  <c:v>0</c:v>
                </c:pt>
                <c:pt idx="1">
                  <c:v>2</c:v>
                </c:pt>
                <c:pt idx="2">
                  <c:v>1</c:v>
                </c:pt>
                <c:pt idx="3">
                  <c:v>0</c:v>
                </c:pt>
                <c:pt idx="5">
                  <c:v>0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00232576"/>
        <c:axId val="100246656"/>
      </c:barChart>
      <c:catAx>
        <c:axId val="10023257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uk-UA"/>
          </a:p>
        </c:txPr>
        <c:crossAx val="100246656"/>
        <c:crosses val="autoZero"/>
        <c:auto val="1"/>
        <c:lblAlgn val="ctr"/>
        <c:lblOffset val="100"/>
        <c:noMultiLvlLbl val="0"/>
      </c:catAx>
      <c:valAx>
        <c:axId val="100246656"/>
        <c:scaling>
          <c:orientation val="minMax"/>
          <c:max val="5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uk-UA"/>
          </a:p>
        </c:txPr>
        <c:crossAx val="100232576"/>
        <c:crosses val="autoZero"/>
        <c:crossBetween val="between"/>
        <c:majorUnit val="1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400">
          <a:latin typeface="Times New Roman" pitchFamily="18" charset="0"/>
          <a:cs typeface="Times New Roman" pitchFamily="18" charset="0"/>
        </a:defRPr>
      </a:pPr>
      <a:endParaRPr lang="uk-UA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000"/>
            </a:pPr>
            <a:r>
              <a:rPr lang="uk-UA" sz="2000" dirty="0"/>
              <a:t>Результати НМТ з  </a:t>
            </a:r>
            <a:r>
              <a:rPr lang="uk-UA" sz="2000" dirty="0" smtClean="0"/>
              <a:t>географії 2024</a:t>
            </a:r>
            <a:endParaRPr lang="uk-UA" sz="2000" dirty="0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Географія!$P$55</c:f>
              <c:strCache>
                <c:ptCount val="1"/>
                <c:pt idx="0">
                  <c:v>0 балів</c:v>
                </c:pt>
              </c:strCache>
            </c:strRef>
          </c:tx>
          <c:spPr>
            <a:solidFill>
              <a:schemeClr val="tx1"/>
            </a:solidFill>
          </c:spPr>
          <c:invertIfNegative val="0"/>
          <c:cat>
            <c:strRef>
              <c:f>Географія!$Q$54:$W$54</c:f>
              <c:strCache>
                <c:ptCount val="7"/>
                <c:pt idx="0">
                  <c:v>Школа №2</c:v>
                </c:pt>
                <c:pt idx="1">
                  <c:v>Школа №3</c:v>
                </c:pt>
                <c:pt idx="2">
                  <c:v>Школа №5</c:v>
                </c:pt>
                <c:pt idx="3">
                  <c:v>Білка</c:v>
                </c:pt>
                <c:pt idx="4">
                  <c:v>Солдатське</c:v>
                </c:pt>
                <c:pt idx="5">
                  <c:v>Кам'янка</c:v>
                </c:pt>
                <c:pt idx="6">
                  <c:v>Поляне</c:v>
                </c:pt>
              </c:strCache>
            </c:strRef>
          </c:cat>
          <c:val>
            <c:numRef>
              <c:f>Географія!$Q$55:$W$55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</c:ser>
        <c:ser>
          <c:idx val="1"/>
          <c:order val="1"/>
          <c:tx>
            <c:strRef>
              <c:f>Географія!$P$56</c:f>
              <c:strCache>
                <c:ptCount val="1"/>
                <c:pt idx="0">
                  <c:v>100-120 балів</c:v>
                </c:pt>
              </c:strCache>
            </c:strRef>
          </c:tx>
          <c:spPr>
            <a:solidFill>
              <a:srgbClr val="FF0000"/>
            </a:solidFill>
            <a:ln>
              <a:solidFill>
                <a:schemeClr val="tx1"/>
              </a:solidFill>
            </a:ln>
          </c:spPr>
          <c:invertIfNegative val="0"/>
          <c:cat>
            <c:strRef>
              <c:f>Географія!$Q$54:$W$54</c:f>
              <c:strCache>
                <c:ptCount val="7"/>
                <c:pt idx="0">
                  <c:v>Школа №2</c:v>
                </c:pt>
                <c:pt idx="1">
                  <c:v>Школа №3</c:v>
                </c:pt>
                <c:pt idx="2">
                  <c:v>Школа №5</c:v>
                </c:pt>
                <c:pt idx="3">
                  <c:v>Білка</c:v>
                </c:pt>
                <c:pt idx="4">
                  <c:v>Солдатське</c:v>
                </c:pt>
                <c:pt idx="5">
                  <c:v>Кам'янка</c:v>
                </c:pt>
                <c:pt idx="6">
                  <c:v>Поляне</c:v>
                </c:pt>
              </c:strCache>
            </c:strRef>
          </c:cat>
          <c:val>
            <c:numRef>
              <c:f>Географія!$Q$56:$W$56</c:f>
              <c:numCache>
                <c:formatCode>General</c:formatCode>
                <c:ptCount val="7"/>
                <c:pt idx="0">
                  <c:v>1</c:v>
                </c:pt>
                <c:pt idx="3">
                  <c:v>0</c:v>
                </c:pt>
              </c:numCache>
            </c:numRef>
          </c:val>
        </c:ser>
        <c:ser>
          <c:idx val="2"/>
          <c:order val="2"/>
          <c:tx>
            <c:strRef>
              <c:f>Географія!$P$57</c:f>
              <c:strCache>
                <c:ptCount val="1"/>
                <c:pt idx="0">
                  <c:v>120-140 балів</c:v>
                </c:pt>
              </c:strCache>
            </c:strRef>
          </c:tx>
          <c:spPr>
            <a:solidFill>
              <a:srgbClr val="00B050"/>
            </a:solidFill>
            <a:ln>
              <a:solidFill>
                <a:schemeClr val="tx1"/>
              </a:solidFill>
            </a:ln>
          </c:spPr>
          <c:invertIfNegative val="0"/>
          <c:cat>
            <c:strRef>
              <c:f>Географія!$Q$54:$W$54</c:f>
              <c:strCache>
                <c:ptCount val="7"/>
                <c:pt idx="0">
                  <c:v>Школа №2</c:v>
                </c:pt>
                <c:pt idx="1">
                  <c:v>Школа №3</c:v>
                </c:pt>
                <c:pt idx="2">
                  <c:v>Школа №5</c:v>
                </c:pt>
                <c:pt idx="3">
                  <c:v>Білка</c:v>
                </c:pt>
                <c:pt idx="4">
                  <c:v>Солдатське</c:v>
                </c:pt>
                <c:pt idx="5">
                  <c:v>Кам'янка</c:v>
                </c:pt>
                <c:pt idx="6">
                  <c:v>Поляне</c:v>
                </c:pt>
              </c:strCache>
            </c:strRef>
          </c:cat>
          <c:val>
            <c:numRef>
              <c:f>Географія!$Q$57:$W$57</c:f>
              <c:numCache>
                <c:formatCode>General</c:formatCode>
                <c:ptCount val="7"/>
                <c:pt idx="0">
                  <c:v>0</c:v>
                </c:pt>
                <c:pt idx="3">
                  <c:v>2</c:v>
                </c:pt>
              </c:numCache>
            </c:numRef>
          </c:val>
        </c:ser>
        <c:ser>
          <c:idx val="3"/>
          <c:order val="3"/>
          <c:tx>
            <c:strRef>
              <c:f>Географія!$P$58</c:f>
              <c:strCache>
                <c:ptCount val="1"/>
                <c:pt idx="0">
                  <c:v>140-160 балів</c:v>
                </c:pt>
              </c:strCache>
            </c:strRef>
          </c:tx>
          <c:spPr>
            <a:solidFill>
              <a:srgbClr val="7030A0"/>
            </a:solidFill>
            <a:ln>
              <a:solidFill>
                <a:schemeClr val="tx1"/>
              </a:solidFill>
            </a:ln>
          </c:spPr>
          <c:invertIfNegative val="0"/>
          <c:cat>
            <c:strRef>
              <c:f>Географія!$Q$54:$W$54</c:f>
              <c:strCache>
                <c:ptCount val="7"/>
                <c:pt idx="0">
                  <c:v>Школа №2</c:v>
                </c:pt>
                <c:pt idx="1">
                  <c:v>Школа №3</c:v>
                </c:pt>
                <c:pt idx="2">
                  <c:v>Школа №5</c:v>
                </c:pt>
                <c:pt idx="3">
                  <c:v>Білка</c:v>
                </c:pt>
                <c:pt idx="4">
                  <c:v>Солдатське</c:v>
                </c:pt>
                <c:pt idx="5">
                  <c:v>Кам'янка</c:v>
                </c:pt>
                <c:pt idx="6">
                  <c:v>Поляне</c:v>
                </c:pt>
              </c:strCache>
            </c:strRef>
          </c:cat>
          <c:val>
            <c:numRef>
              <c:f>Географія!$Q$58:$W$58</c:f>
              <c:numCache>
                <c:formatCode>General</c:formatCode>
                <c:ptCount val="7"/>
                <c:pt idx="0">
                  <c:v>0</c:v>
                </c:pt>
                <c:pt idx="3">
                  <c:v>2</c:v>
                </c:pt>
              </c:numCache>
            </c:numRef>
          </c:val>
        </c:ser>
        <c:ser>
          <c:idx val="4"/>
          <c:order val="4"/>
          <c:tx>
            <c:strRef>
              <c:f>Географія!$P$59</c:f>
              <c:strCache>
                <c:ptCount val="1"/>
                <c:pt idx="0">
                  <c:v>160-180 балів</c:v>
                </c:pt>
              </c:strCache>
            </c:strRef>
          </c:tx>
          <c:spPr>
            <a:solidFill>
              <a:srgbClr val="0070C0"/>
            </a:solidFill>
            <a:ln>
              <a:solidFill>
                <a:schemeClr val="tx1"/>
              </a:solidFill>
            </a:ln>
          </c:spPr>
          <c:invertIfNegative val="0"/>
          <c:cat>
            <c:strRef>
              <c:f>Географія!$Q$54:$W$54</c:f>
              <c:strCache>
                <c:ptCount val="7"/>
                <c:pt idx="0">
                  <c:v>Школа №2</c:v>
                </c:pt>
                <c:pt idx="1">
                  <c:v>Школа №3</c:v>
                </c:pt>
                <c:pt idx="2">
                  <c:v>Школа №5</c:v>
                </c:pt>
                <c:pt idx="3">
                  <c:v>Білка</c:v>
                </c:pt>
                <c:pt idx="4">
                  <c:v>Солдатське</c:v>
                </c:pt>
                <c:pt idx="5">
                  <c:v>Кам'янка</c:v>
                </c:pt>
                <c:pt idx="6">
                  <c:v>Поляне</c:v>
                </c:pt>
              </c:strCache>
            </c:strRef>
          </c:cat>
          <c:val>
            <c:numRef>
              <c:f>Географія!$Q$59:$W$59</c:f>
              <c:numCache>
                <c:formatCode>General</c:formatCode>
                <c:ptCount val="7"/>
                <c:pt idx="0">
                  <c:v>0</c:v>
                </c:pt>
                <c:pt idx="3">
                  <c:v>0</c:v>
                </c:pt>
              </c:numCache>
            </c:numRef>
          </c:val>
        </c:ser>
        <c:ser>
          <c:idx val="5"/>
          <c:order val="5"/>
          <c:tx>
            <c:strRef>
              <c:f>Географія!$P$60</c:f>
              <c:strCache>
                <c:ptCount val="1"/>
                <c:pt idx="0">
                  <c:v>180-200 балів</c:v>
                </c:pt>
              </c:strCache>
            </c:strRef>
          </c:tx>
          <c:spPr>
            <a:solidFill>
              <a:srgbClr val="FFFF00"/>
            </a:solidFill>
            <a:ln>
              <a:solidFill>
                <a:schemeClr val="tx1"/>
              </a:solidFill>
            </a:ln>
          </c:spPr>
          <c:invertIfNegative val="0"/>
          <c:cat>
            <c:strRef>
              <c:f>Географія!$Q$54:$W$54</c:f>
              <c:strCache>
                <c:ptCount val="7"/>
                <c:pt idx="0">
                  <c:v>Школа №2</c:v>
                </c:pt>
                <c:pt idx="1">
                  <c:v>Школа №3</c:v>
                </c:pt>
                <c:pt idx="2">
                  <c:v>Школа №5</c:v>
                </c:pt>
                <c:pt idx="3">
                  <c:v>Білка</c:v>
                </c:pt>
                <c:pt idx="4">
                  <c:v>Солдатське</c:v>
                </c:pt>
                <c:pt idx="5">
                  <c:v>Кам'янка</c:v>
                </c:pt>
                <c:pt idx="6">
                  <c:v>Поляне</c:v>
                </c:pt>
              </c:strCache>
            </c:strRef>
          </c:cat>
          <c:val>
            <c:numRef>
              <c:f>Географія!$Q$60:$W$60</c:f>
              <c:numCache>
                <c:formatCode>General</c:formatCode>
                <c:ptCount val="7"/>
                <c:pt idx="0">
                  <c:v>0</c:v>
                </c:pt>
                <c:pt idx="3">
                  <c:v>0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21066240"/>
        <c:axId val="121067776"/>
      </c:barChart>
      <c:catAx>
        <c:axId val="12106624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uk-UA"/>
          </a:p>
        </c:txPr>
        <c:crossAx val="121067776"/>
        <c:crosses val="autoZero"/>
        <c:auto val="1"/>
        <c:lblAlgn val="ctr"/>
        <c:lblOffset val="100"/>
        <c:noMultiLvlLbl val="0"/>
      </c:catAx>
      <c:valAx>
        <c:axId val="121067776"/>
        <c:scaling>
          <c:orientation val="minMax"/>
          <c:max val="5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uk-UA"/>
          </a:p>
        </c:txPr>
        <c:crossAx val="121066240"/>
        <c:crosses val="autoZero"/>
        <c:crossBetween val="between"/>
        <c:majorUnit val="1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400">
          <a:latin typeface="Times New Roman" pitchFamily="18" charset="0"/>
          <a:cs typeface="Times New Roman" pitchFamily="18" charset="0"/>
        </a:defRPr>
      </a:pPr>
      <a:endParaRPr lang="uk-UA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000"/>
            </a:pPr>
            <a:r>
              <a:rPr lang="uk-UA" sz="2000"/>
              <a:t>Результати </a:t>
            </a:r>
            <a:r>
              <a:rPr lang="uk-UA" sz="2000" baseline="0"/>
              <a:t>НМТ 2024</a:t>
            </a:r>
            <a:endParaRPr lang="uk-UA" sz="2000"/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4.6099044550605491E-2"/>
          <c:y val="0.10061015597032429"/>
          <c:w val="0.93416020531768884"/>
          <c:h val="0.4941607568294880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Загальна!$N$6</c:f>
              <c:strCache>
                <c:ptCount val="1"/>
                <c:pt idx="0">
                  <c:v>0 балів</c:v>
                </c:pt>
              </c:strCache>
            </c:strRef>
          </c:tx>
          <c:spPr>
            <a:solidFill>
              <a:schemeClr val="tx1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Загальна!$O$3:$V$5</c:f>
              <c:multiLvlStrCache>
                <c:ptCount val="8"/>
                <c:lvl>
                  <c:pt idx="0">
                    <c:v>Українська мова</c:v>
                  </c:pt>
                  <c:pt idx="1">
                    <c:v>Математика</c:v>
                  </c:pt>
                  <c:pt idx="2">
                    <c:v>Історія України</c:v>
                  </c:pt>
                  <c:pt idx="3">
                    <c:v>Англійська мова</c:v>
                  </c:pt>
                  <c:pt idx="4">
                    <c:v>Біологія </c:v>
                  </c:pt>
                  <c:pt idx="5">
                    <c:v>Фізика</c:v>
                  </c:pt>
                  <c:pt idx="6">
                    <c:v>Українська література</c:v>
                  </c:pt>
                  <c:pt idx="7">
                    <c:v>Географія</c:v>
                  </c:pt>
                </c:lvl>
                <c:lvl>
                  <c:pt idx="0">
                    <c:v>Основні предмети</c:v>
                  </c:pt>
                  <c:pt idx="3">
                    <c:v>Предмет на вибір</c:v>
                  </c:pt>
                </c:lvl>
              </c:multiLvlStrCache>
            </c:multiLvlStrRef>
          </c:cat>
          <c:val>
            <c:numRef>
              <c:f>Загальна!$O$6:$V$6</c:f>
              <c:numCache>
                <c:formatCode>General</c:formatCode>
                <c:ptCount val="8"/>
                <c:pt idx="0">
                  <c:v>0</c:v>
                </c:pt>
                <c:pt idx="1">
                  <c:v>2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484-4C30-A1C5-299C604DC478}"/>
            </c:ext>
          </c:extLst>
        </c:ser>
        <c:ser>
          <c:idx val="1"/>
          <c:order val="1"/>
          <c:tx>
            <c:strRef>
              <c:f>Загальна!$N$7</c:f>
              <c:strCache>
                <c:ptCount val="1"/>
                <c:pt idx="0">
                  <c:v>100-120 балів</c:v>
                </c:pt>
              </c:strCache>
            </c:strRef>
          </c:tx>
          <c:spPr>
            <a:solidFill>
              <a:srgbClr val="FF0000"/>
            </a:solidFill>
            <a:ln>
              <a:solidFill>
                <a:schemeClr val="tx1"/>
              </a:solidFill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Загальна!$O$3:$V$5</c:f>
              <c:multiLvlStrCache>
                <c:ptCount val="8"/>
                <c:lvl>
                  <c:pt idx="0">
                    <c:v>Українська мова</c:v>
                  </c:pt>
                  <c:pt idx="1">
                    <c:v>Математика</c:v>
                  </c:pt>
                  <c:pt idx="2">
                    <c:v>Історія України</c:v>
                  </c:pt>
                  <c:pt idx="3">
                    <c:v>Англійська мова</c:v>
                  </c:pt>
                  <c:pt idx="4">
                    <c:v>Біологія </c:v>
                  </c:pt>
                  <c:pt idx="5">
                    <c:v>Фізика</c:v>
                  </c:pt>
                  <c:pt idx="6">
                    <c:v>Українська література</c:v>
                  </c:pt>
                  <c:pt idx="7">
                    <c:v>Географія</c:v>
                  </c:pt>
                </c:lvl>
                <c:lvl>
                  <c:pt idx="0">
                    <c:v>Основні предмети</c:v>
                  </c:pt>
                  <c:pt idx="3">
                    <c:v>Предмет на вибір</c:v>
                  </c:pt>
                </c:lvl>
              </c:multiLvlStrCache>
            </c:multiLvlStrRef>
          </c:cat>
          <c:val>
            <c:numRef>
              <c:f>Загальна!$O$7:$V$7</c:f>
              <c:numCache>
                <c:formatCode>General</c:formatCode>
                <c:ptCount val="8"/>
                <c:pt idx="0">
                  <c:v>18</c:v>
                </c:pt>
                <c:pt idx="1">
                  <c:v>43</c:v>
                </c:pt>
                <c:pt idx="2">
                  <c:v>6</c:v>
                </c:pt>
                <c:pt idx="3">
                  <c:v>14</c:v>
                </c:pt>
                <c:pt idx="4">
                  <c:v>1</c:v>
                </c:pt>
                <c:pt idx="5">
                  <c:v>2</c:v>
                </c:pt>
                <c:pt idx="6">
                  <c:v>2</c:v>
                </c:pt>
                <c:pt idx="7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D484-4C30-A1C5-299C604DC478}"/>
            </c:ext>
          </c:extLst>
        </c:ser>
        <c:ser>
          <c:idx val="2"/>
          <c:order val="2"/>
          <c:tx>
            <c:strRef>
              <c:f>Загальна!$N$8</c:f>
              <c:strCache>
                <c:ptCount val="1"/>
                <c:pt idx="0">
                  <c:v>120-140 балів</c:v>
                </c:pt>
              </c:strCache>
            </c:strRef>
          </c:tx>
          <c:spPr>
            <a:solidFill>
              <a:srgbClr val="00B050"/>
            </a:solidFill>
            <a:ln>
              <a:solidFill>
                <a:schemeClr val="tx1"/>
              </a:solidFill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Загальна!$O$3:$V$5</c:f>
              <c:multiLvlStrCache>
                <c:ptCount val="8"/>
                <c:lvl>
                  <c:pt idx="0">
                    <c:v>Українська мова</c:v>
                  </c:pt>
                  <c:pt idx="1">
                    <c:v>Математика</c:v>
                  </c:pt>
                  <c:pt idx="2">
                    <c:v>Історія України</c:v>
                  </c:pt>
                  <c:pt idx="3">
                    <c:v>Англійська мова</c:v>
                  </c:pt>
                  <c:pt idx="4">
                    <c:v>Біологія </c:v>
                  </c:pt>
                  <c:pt idx="5">
                    <c:v>Фізика</c:v>
                  </c:pt>
                  <c:pt idx="6">
                    <c:v>Українська література</c:v>
                  </c:pt>
                  <c:pt idx="7">
                    <c:v>Географія</c:v>
                  </c:pt>
                </c:lvl>
                <c:lvl>
                  <c:pt idx="0">
                    <c:v>Основні предмети</c:v>
                  </c:pt>
                  <c:pt idx="3">
                    <c:v>Предмет на вибір</c:v>
                  </c:pt>
                </c:lvl>
              </c:multiLvlStrCache>
            </c:multiLvlStrRef>
          </c:cat>
          <c:val>
            <c:numRef>
              <c:f>Загальна!$O$8:$V$8</c:f>
              <c:numCache>
                <c:formatCode>General</c:formatCode>
                <c:ptCount val="8"/>
                <c:pt idx="0">
                  <c:v>42</c:v>
                </c:pt>
                <c:pt idx="1">
                  <c:v>50</c:v>
                </c:pt>
                <c:pt idx="2">
                  <c:v>50</c:v>
                </c:pt>
                <c:pt idx="3">
                  <c:v>15</c:v>
                </c:pt>
                <c:pt idx="4">
                  <c:v>15</c:v>
                </c:pt>
                <c:pt idx="5">
                  <c:v>1</c:v>
                </c:pt>
                <c:pt idx="6">
                  <c:v>5</c:v>
                </c:pt>
                <c:pt idx="7">
                  <c:v>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D484-4C30-A1C5-299C604DC478}"/>
            </c:ext>
          </c:extLst>
        </c:ser>
        <c:ser>
          <c:idx val="3"/>
          <c:order val="3"/>
          <c:tx>
            <c:strRef>
              <c:f>Загальна!$N$9</c:f>
              <c:strCache>
                <c:ptCount val="1"/>
                <c:pt idx="0">
                  <c:v>140-160 балів</c:v>
                </c:pt>
              </c:strCache>
            </c:strRef>
          </c:tx>
          <c:spPr>
            <a:solidFill>
              <a:srgbClr val="7030A0"/>
            </a:solidFill>
            <a:ln>
              <a:solidFill>
                <a:schemeClr val="tx1"/>
              </a:solidFill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Загальна!$O$3:$V$5</c:f>
              <c:multiLvlStrCache>
                <c:ptCount val="8"/>
                <c:lvl>
                  <c:pt idx="0">
                    <c:v>Українська мова</c:v>
                  </c:pt>
                  <c:pt idx="1">
                    <c:v>Математика</c:v>
                  </c:pt>
                  <c:pt idx="2">
                    <c:v>Історія України</c:v>
                  </c:pt>
                  <c:pt idx="3">
                    <c:v>Англійська мова</c:v>
                  </c:pt>
                  <c:pt idx="4">
                    <c:v>Біологія </c:v>
                  </c:pt>
                  <c:pt idx="5">
                    <c:v>Фізика</c:v>
                  </c:pt>
                  <c:pt idx="6">
                    <c:v>Українська література</c:v>
                  </c:pt>
                  <c:pt idx="7">
                    <c:v>Географія</c:v>
                  </c:pt>
                </c:lvl>
                <c:lvl>
                  <c:pt idx="0">
                    <c:v>Основні предмети</c:v>
                  </c:pt>
                  <c:pt idx="3">
                    <c:v>Предмет на вибір</c:v>
                  </c:pt>
                </c:lvl>
              </c:multiLvlStrCache>
            </c:multiLvlStrRef>
          </c:cat>
          <c:val>
            <c:numRef>
              <c:f>Загальна!$O$9:$V$9</c:f>
              <c:numCache>
                <c:formatCode>General</c:formatCode>
                <c:ptCount val="8"/>
                <c:pt idx="0">
                  <c:v>57</c:v>
                </c:pt>
                <c:pt idx="1">
                  <c:v>51</c:v>
                </c:pt>
                <c:pt idx="2">
                  <c:v>67</c:v>
                </c:pt>
                <c:pt idx="3">
                  <c:v>29</c:v>
                </c:pt>
                <c:pt idx="4">
                  <c:v>28</c:v>
                </c:pt>
                <c:pt idx="5">
                  <c:v>1</c:v>
                </c:pt>
                <c:pt idx="6">
                  <c:v>9</c:v>
                </c:pt>
                <c:pt idx="7">
                  <c:v>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D484-4C30-A1C5-299C604DC478}"/>
            </c:ext>
          </c:extLst>
        </c:ser>
        <c:ser>
          <c:idx val="4"/>
          <c:order val="4"/>
          <c:tx>
            <c:strRef>
              <c:f>Загальна!$N$10</c:f>
              <c:strCache>
                <c:ptCount val="1"/>
                <c:pt idx="0">
                  <c:v>160-180 балів</c:v>
                </c:pt>
              </c:strCache>
            </c:strRef>
          </c:tx>
          <c:spPr>
            <a:solidFill>
              <a:srgbClr val="0070C0"/>
            </a:solidFill>
            <a:ln>
              <a:solidFill>
                <a:schemeClr val="tx1"/>
              </a:solidFill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Загальна!$O$3:$V$5</c:f>
              <c:multiLvlStrCache>
                <c:ptCount val="8"/>
                <c:lvl>
                  <c:pt idx="0">
                    <c:v>Українська мова</c:v>
                  </c:pt>
                  <c:pt idx="1">
                    <c:v>Математика</c:v>
                  </c:pt>
                  <c:pt idx="2">
                    <c:v>Історія України</c:v>
                  </c:pt>
                  <c:pt idx="3">
                    <c:v>Англійська мова</c:v>
                  </c:pt>
                  <c:pt idx="4">
                    <c:v>Біологія </c:v>
                  </c:pt>
                  <c:pt idx="5">
                    <c:v>Фізика</c:v>
                  </c:pt>
                  <c:pt idx="6">
                    <c:v>Українська література</c:v>
                  </c:pt>
                  <c:pt idx="7">
                    <c:v>Географія</c:v>
                  </c:pt>
                </c:lvl>
                <c:lvl>
                  <c:pt idx="0">
                    <c:v>Основні предмети</c:v>
                  </c:pt>
                  <c:pt idx="3">
                    <c:v>Предмет на вибір</c:v>
                  </c:pt>
                </c:lvl>
              </c:multiLvlStrCache>
            </c:multiLvlStrRef>
          </c:cat>
          <c:val>
            <c:numRef>
              <c:f>Загальна!$O$10:$V$10</c:f>
              <c:numCache>
                <c:formatCode>General</c:formatCode>
                <c:ptCount val="8"/>
                <c:pt idx="0">
                  <c:v>43</c:v>
                </c:pt>
                <c:pt idx="1">
                  <c:v>19</c:v>
                </c:pt>
                <c:pt idx="2">
                  <c:v>39</c:v>
                </c:pt>
                <c:pt idx="3">
                  <c:v>14</c:v>
                </c:pt>
                <c:pt idx="4">
                  <c:v>9</c:v>
                </c:pt>
                <c:pt idx="5">
                  <c:v>1</c:v>
                </c:pt>
                <c:pt idx="6">
                  <c:v>7</c:v>
                </c:pt>
                <c:pt idx="7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D484-4C30-A1C5-299C604DC478}"/>
            </c:ext>
          </c:extLst>
        </c:ser>
        <c:ser>
          <c:idx val="5"/>
          <c:order val="5"/>
          <c:tx>
            <c:strRef>
              <c:f>Загальна!$N$11</c:f>
              <c:strCache>
                <c:ptCount val="1"/>
                <c:pt idx="0">
                  <c:v>180-200 балів</c:v>
                </c:pt>
              </c:strCache>
            </c:strRef>
          </c:tx>
          <c:spPr>
            <a:solidFill>
              <a:srgbClr val="FFFF00"/>
            </a:solidFill>
            <a:ln>
              <a:solidFill>
                <a:schemeClr val="tx1"/>
              </a:solidFill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Загальна!$O$3:$V$5</c:f>
              <c:multiLvlStrCache>
                <c:ptCount val="8"/>
                <c:lvl>
                  <c:pt idx="0">
                    <c:v>Українська мова</c:v>
                  </c:pt>
                  <c:pt idx="1">
                    <c:v>Математика</c:v>
                  </c:pt>
                  <c:pt idx="2">
                    <c:v>Історія України</c:v>
                  </c:pt>
                  <c:pt idx="3">
                    <c:v>Англійська мова</c:v>
                  </c:pt>
                  <c:pt idx="4">
                    <c:v>Біологія </c:v>
                  </c:pt>
                  <c:pt idx="5">
                    <c:v>Фізика</c:v>
                  </c:pt>
                  <c:pt idx="6">
                    <c:v>Українська література</c:v>
                  </c:pt>
                  <c:pt idx="7">
                    <c:v>Географія</c:v>
                  </c:pt>
                </c:lvl>
                <c:lvl>
                  <c:pt idx="0">
                    <c:v>Основні предмети</c:v>
                  </c:pt>
                  <c:pt idx="3">
                    <c:v>Предмет на вибір</c:v>
                  </c:pt>
                </c:lvl>
              </c:multiLvlStrCache>
            </c:multiLvlStrRef>
          </c:cat>
          <c:val>
            <c:numRef>
              <c:f>Загальна!$O$11:$V$11</c:f>
              <c:numCache>
                <c:formatCode>General</c:formatCode>
                <c:ptCount val="8"/>
                <c:pt idx="0">
                  <c:v>11</c:v>
                </c:pt>
                <c:pt idx="1">
                  <c:v>5</c:v>
                </c:pt>
                <c:pt idx="2">
                  <c:v>9</c:v>
                </c:pt>
                <c:pt idx="3">
                  <c:v>7</c:v>
                </c:pt>
                <c:pt idx="4">
                  <c:v>3</c:v>
                </c:pt>
                <c:pt idx="5">
                  <c:v>0</c:v>
                </c:pt>
                <c:pt idx="6">
                  <c:v>3</c:v>
                </c:pt>
                <c:pt idx="7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D484-4C30-A1C5-299C604DC47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1614336"/>
        <c:axId val="121615872"/>
      </c:barChart>
      <c:catAx>
        <c:axId val="12161433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 rot="0" vert="horz"/>
          <a:lstStyle/>
          <a:p>
            <a:pPr>
              <a:defRPr sz="1400"/>
            </a:pPr>
            <a:endParaRPr lang="uk-UA"/>
          </a:p>
        </c:txPr>
        <c:crossAx val="121615872"/>
        <c:crosses val="autoZero"/>
        <c:auto val="1"/>
        <c:lblAlgn val="ctr"/>
        <c:lblOffset val="100"/>
        <c:noMultiLvlLbl val="0"/>
      </c:catAx>
      <c:valAx>
        <c:axId val="12161587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uk-UA"/>
          </a:p>
        </c:txPr>
        <c:crossAx val="121614336"/>
        <c:crosses val="autoZero"/>
        <c:crossBetween val="between"/>
        <c:majorUnit val="5"/>
      </c:valAx>
    </c:plotArea>
    <c:legend>
      <c:legendPos val="r"/>
      <c:layout>
        <c:manualLayout>
          <c:xMode val="edge"/>
          <c:yMode val="edge"/>
          <c:x val="0.84629631205851674"/>
          <c:y val="0.18592259375371506"/>
          <c:w val="0.14516968992692569"/>
          <c:h val="0.24827281832434039"/>
        </c:manualLayout>
      </c:layout>
      <c:overlay val="0"/>
      <c:spPr>
        <a:solidFill>
          <a:schemeClr val="bg1"/>
        </a:solidFill>
      </c:spPr>
    </c:legend>
    <c:plotVisOnly val="1"/>
    <c:dispBlanksAs val="gap"/>
    <c:showDLblsOverMax val="0"/>
  </c:chart>
  <c:txPr>
    <a:bodyPr/>
    <a:lstStyle/>
    <a:p>
      <a:pPr>
        <a:defRPr sz="1400">
          <a:latin typeface="Times New Roman" pitchFamily="18" charset="0"/>
          <a:cs typeface="Times New Roman" pitchFamily="18" charset="0"/>
        </a:defRPr>
      </a:pPr>
      <a:endParaRPr lang="uk-UA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64B420-5087-44DD-962A-764FD983FB24}" type="datetimeFigureOut">
              <a:rPr lang="uk-UA" smtClean="0"/>
              <a:t>14.08.2024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707832-4B06-48BD-B357-EAF45782146C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544677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707832-4B06-48BD-B357-EAF45782146C}" type="slidenum">
              <a:rPr lang="uk-UA" smtClean="0"/>
              <a:t>10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495522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Зразок підзаголовка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14.08.2024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14.08.2024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14.08.2024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14.08.2024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14.08.2024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14.08.2024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14.08.2024</a:t>
            </a:fld>
            <a:endParaRPr lang="uk-UA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14.08.2024</a:t>
            </a:fld>
            <a:endParaRPr lang="uk-UA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14.08.2024</a:t>
            </a:fld>
            <a:endParaRPr lang="uk-UA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14.08.2024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14.08.2024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0A66AE-81F5-474A-B74B-EE41E9320F19}" type="datetimeFigureOut">
              <a:rPr lang="uk-UA" smtClean="0"/>
              <a:t>14.08.2024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107504" y="1484784"/>
            <a:ext cx="8928992" cy="3312368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348880"/>
            <a:ext cx="7772400" cy="1470025"/>
          </a:xfrm>
        </p:spPr>
        <p:txBody>
          <a:bodyPr>
            <a:noAutofit/>
          </a:bodyPr>
          <a:lstStyle/>
          <a:p>
            <a:r>
              <a:rPr lang="uk-UA" sz="9600" b="1" dirty="0" smtClean="0">
                <a:latin typeface="Times New Roman" pitchFamily="18" charset="0"/>
                <a:cs typeface="Times New Roman" pitchFamily="18" charset="0"/>
              </a:rPr>
              <a:t>Результати НМТ 2024</a:t>
            </a:r>
            <a:endParaRPr lang="uk-UA" sz="9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1432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іаграма 1">
            <a:extLst>
              <a:ext uri="{FF2B5EF4-FFF2-40B4-BE49-F238E27FC236}">
                <a16:creationId xmlns:xdr="http://schemas.openxmlformats.org/drawingml/2006/spreadsheetDrawing" xmlns="" xmlns:a16="http://schemas.microsoft.com/office/drawing/2014/main" xmlns:lc="http://schemas.openxmlformats.org/drawingml/2006/lockedCanvas" id="{00000000-0008-0000-0700-000005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57754253"/>
              </p:ext>
            </p:extLst>
          </p:nvPr>
        </p:nvGraphicFramePr>
        <p:xfrm>
          <a:off x="179512" y="44624"/>
          <a:ext cx="8928992" cy="60486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" name="Таблиця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6492264"/>
              </p:ext>
            </p:extLst>
          </p:nvPr>
        </p:nvGraphicFramePr>
        <p:xfrm>
          <a:off x="107504" y="4571852"/>
          <a:ext cx="8928991" cy="13054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19829"/>
                <a:gridCol w="1059274"/>
                <a:gridCol w="1062153"/>
                <a:gridCol w="898080"/>
                <a:gridCol w="898080"/>
                <a:gridCol w="889445"/>
                <a:gridCol w="909595"/>
                <a:gridCol w="906715"/>
                <a:gridCol w="785820"/>
              </a:tblGrid>
              <a:tr h="210512">
                <a:tc rowSpan="2">
                  <a:txBody>
                    <a:bodyPr/>
                    <a:lstStyle/>
                    <a:p>
                      <a:pPr algn="ctr" fontAlgn="b"/>
                      <a:r>
                        <a:rPr lang="uk-UA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uk-U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420" marR="8420" marT="84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uk-UA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Предмет</a:t>
                      </a:r>
                      <a:endParaRPr lang="uk-UA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420" marR="8420" marT="84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421023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4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Українська мова</a:t>
                      </a:r>
                      <a:endParaRPr lang="uk-U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420" marR="8420" marT="84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Математика</a:t>
                      </a:r>
                      <a:endParaRPr lang="uk-U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420" marR="8420" marT="84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4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Історія України</a:t>
                      </a:r>
                      <a:endParaRPr lang="uk-U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420" marR="8420" marT="84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4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Англійська мова</a:t>
                      </a:r>
                      <a:endParaRPr lang="uk-U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420" marR="8420" marT="84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4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Біологія </a:t>
                      </a:r>
                      <a:endParaRPr lang="uk-U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420" marR="8420" marT="84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4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Фізика</a:t>
                      </a:r>
                      <a:endParaRPr lang="uk-U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420" marR="8420" marT="84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4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Українська література</a:t>
                      </a:r>
                      <a:endParaRPr lang="uk-U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420" marR="8420" marT="84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4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Географія</a:t>
                      </a:r>
                      <a:endParaRPr lang="uk-U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420" marR="8420" marT="84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153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u="none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Кількість</a:t>
                      </a:r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u="none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зареєстрованих</a:t>
                      </a:r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на </a:t>
                      </a:r>
                      <a:r>
                        <a:rPr lang="ru-RU" sz="1400" b="1" u="none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основну</a:t>
                      </a:r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u="none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сесію</a:t>
                      </a:r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420" marR="8420" marT="84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172</a:t>
                      </a:r>
                      <a:endParaRPr lang="uk-U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420" marR="8420" marT="84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4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172</a:t>
                      </a:r>
                      <a:endParaRPr lang="uk-U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420" marR="8420" marT="84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4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172</a:t>
                      </a:r>
                      <a:endParaRPr lang="uk-U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420" marR="8420" marT="84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4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79</a:t>
                      </a:r>
                      <a:endParaRPr lang="uk-U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420" marR="8420" marT="84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4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57</a:t>
                      </a:r>
                      <a:endParaRPr lang="uk-U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420" marR="8420" marT="84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4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uk-U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420" marR="8420" marT="84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4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</a:t>
                      </a:r>
                      <a:endParaRPr lang="uk-U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420" marR="8420" marT="84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uk-U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420" marR="8420" marT="84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4" name="Таблиця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9596695"/>
              </p:ext>
            </p:extLst>
          </p:nvPr>
        </p:nvGraphicFramePr>
        <p:xfrm>
          <a:off x="107504" y="5971781"/>
          <a:ext cx="8856984" cy="73835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56984"/>
              </a:tblGrid>
              <a:tr h="394671">
                <a:tc>
                  <a:txBody>
                    <a:bodyPr/>
                    <a:lstStyle/>
                    <a:p>
                      <a:pPr marL="0" indent="0" algn="l" fontAlgn="b">
                        <a:buFont typeface="Arial" charset="0"/>
                        <a:buNone/>
                      </a:pPr>
                      <a:r>
                        <a:rPr lang="ru-RU" sz="1600" u="sng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* 1 </a:t>
                      </a:r>
                      <a:r>
                        <a:rPr lang="ru-RU" sz="1600" u="sng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учень</a:t>
                      </a:r>
                      <a:r>
                        <a:rPr lang="ru-RU" sz="1600" u="sng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не </a:t>
                      </a:r>
                      <a:r>
                        <a:rPr lang="ru-RU" sz="1600" u="sng" strike="noStrike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з’явився</a:t>
                      </a:r>
                      <a:r>
                        <a:rPr lang="ru-RU" sz="1600" u="sng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u="sng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</a:t>
                      </a:r>
                      <a:r>
                        <a:rPr lang="ru-RU" sz="1600" u="sng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основну</a:t>
                      </a:r>
                      <a:r>
                        <a:rPr lang="ru-RU" sz="1600" u="sng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u="sng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сесію</a:t>
                      </a:r>
                      <a:r>
                        <a:rPr lang="ru-RU" sz="1600" u="sng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u="sng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НМТ з</a:t>
                      </a:r>
                      <a:r>
                        <a:rPr lang="ru-RU" sz="1600" u="sng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u="sng" strike="noStrike" baseline="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української</a:t>
                      </a:r>
                      <a:r>
                        <a:rPr lang="ru-RU" sz="1600" u="sng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u="sng" strike="noStrike" baseline="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мови</a:t>
                      </a:r>
                      <a:r>
                        <a:rPr lang="ru-RU" sz="1600" u="sng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ru-RU" sz="1600" u="sng" strike="noStrike" baseline="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історії</a:t>
                      </a:r>
                      <a:r>
                        <a:rPr lang="ru-RU" sz="1600" u="sng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u="sng" strike="noStrike" baseline="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України</a:t>
                      </a:r>
                      <a:r>
                        <a:rPr lang="ru-RU" sz="1600" u="sng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та </a:t>
                      </a:r>
                      <a:r>
                        <a:rPr lang="ru-RU" sz="1600" u="sng" strike="noStrike" baseline="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біології</a:t>
                      </a:r>
                      <a:endParaRPr lang="ru-RU" sz="1600" u="sng" strike="noStrike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ru-RU" sz="1600" u="sng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* 2 </a:t>
                      </a:r>
                      <a:r>
                        <a:rPr lang="ru-RU" sz="1600" u="sng" strike="noStrike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учні</a:t>
                      </a:r>
                      <a:r>
                        <a:rPr lang="ru-RU" sz="1600" u="sng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u="sng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</a:t>
                      </a:r>
                      <a:r>
                        <a:rPr lang="ru-RU" sz="1600" u="sng" strike="noStrike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з’явилися</a:t>
                      </a:r>
                      <a:r>
                        <a:rPr lang="ru-RU" sz="1600" u="sng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на </a:t>
                      </a:r>
                      <a:r>
                        <a:rPr lang="ru-RU" sz="1600" u="sng" strike="noStrike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основну</a:t>
                      </a:r>
                      <a:r>
                        <a:rPr lang="ru-RU" sz="1600" u="sng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u="sng" strike="noStrike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сесію</a:t>
                      </a:r>
                      <a:r>
                        <a:rPr lang="ru-RU" sz="1600" u="sng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НМТ з математики</a:t>
                      </a:r>
                      <a:endParaRPr lang="ru-RU" sz="1600" b="0" i="0" u="sng" strike="noStrike" dirty="0" smtClean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417" marR="3417" marT="3417" marB="0" anchor="b"/>
                </a:tc>
              </a:tr>
              <a:tr h="198709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sng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* 3 </a:t>
                      </a:r>
                      <a:r>
                        <a:rPr lang="ru-RU" sz="1600" u="sng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учні</a:t>
                      </a:r>
                      <a:r>
                        <a:rPr lang="ru-RU" sz="1600" u="sng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u="sng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зареєструвалися</a:t>
                      </a:r>
                      <a:r>
                        <a:rPr lang="ru-RU" sz="1600" u="sng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на </a:t>
                      </a:r>
                      <a:r>
                        <a:rPr lang="ru-RU" sz="1600" u="sng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додаткову</a:t>
                      </a:r>
                      <a:r>
                        <a:rPr lang="ru-RU" sz="1600" u="sng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u="sng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сесію</a:t>
                      </a:r>
                      <a:r>
                        <a:rPr lang="ru-RU" sz="1600" u="sng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</a:t>
                      </a:r>
                      <a:r>
                        <a:rPr lang="ru-RU" sz="1600" u="sng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перебувають</a:t>
                      </a:r>
                      <a:r>
                        <a:rPr lang="ru-RU" sz="1600" u="sng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за кордоном)</a:t>
                      </a:r>
                      <a:endParaRPr lang="ru-RU" sz="1600" b="0" i="0" u="sng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417" marR="3417" marT="3417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7919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Місце для вмісту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02550834"/>
              </p:ext>
            </p:extLst>
          </p:nvPr>
        </p:nvGraphicFramePr>
        <p:xfrm>
          <a:off x="107504" y="188640"/>
          <a:ext cx="8928992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Таблиця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2502396"/>
              </p:ext>
            </p:extLst>
          </p:nvPr>
        </p:nvGraphicFramePr>
        <p:xfrm>
          <a:off x="251520" y="4725144"/>
          <a:ext cx="8784975" cy="144390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39614"/>
                <a:gridCol w="1142761"/>
                <a:gridCol w="1145866"/>
                <a:gridCol w="968863"/>
                <a:gridCol w="863536"/>
                <a:gridCol w="1064874"/>
                <a:gridCol w="981283"/>
                <a:gridCol w="978178"/>
              </a:tblGrid>
              <a:tr h="0">
                <a:tc rowSpan="2">
                  <a:txBody>
                    <a:bodyPr/>
                    <a:lstStyle/>
                    <a:p>
                      <a:pPr algn="ctr" fontAlgn="b"/>
                      <a:r>
                        <a:rPr lang="uk-UA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uk-UA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011" marR="9011" marT="901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uk-UA" sz="16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Заклад освіти</a:t>
                      </a:r>
                      <a:endParaRPr lang="uk-UA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450526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Школа №2</a:t>
                      </a:r>
                      <a:endParaRPr lang="uk-UA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Школа №3</a:t>
                      </a:r>
                      <a:endParaRPr lang="uk-UA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Школа №5</a:t>
                      </a:r>
                      <a:endParaRPr lang="uk-UA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Білка</a:t>
                      </a:r>
                      <a:endParaRPr lang="uk-UA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Солдатське</a:t>
                      </a:r>
                      <a:endParaRPr lang="uk-UA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Кам’янка</a:t>
                      </a:r>
                      <a:endParaRPr lang="uk-UA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Поляне</a:t>
                      </a:r>
                      <a:endParaRPr lang="uk-UA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7578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u="none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Кількість</a:t>
                      </a:r>
                      <a:r>
                        <a:rPr lang="ru-RU" sz="16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u="none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зареєстрованих</a:t>
                      </a:r>
                      <a:r>
                        <a:rPr lang="ru-RU" sz="16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на </a:t>
                      </a:r>
                      <a:r>
                        <a:rPr lang="ru-RU" sz="1600" b="1" u="none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основну</a:t>
                      </a:r>
                      <a:r>
                        <a:rPr lang="ru-RU" sz="16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u="none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сесію</a:t>
                      </a:r>
                      <a:r>
                        <a:rPr lang="ru-RU" sz="16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41</a:t>
                      </a:r>
                      <a:endParaRPr lang="uk-UA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49</a:t>
                      </a:r>
                      <a:endParaRPr lang="uk-UA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58</a:t>
                      </a:r>
                      <a:endParaRPr lang="uk-UA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uk-UA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uk-UA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uk-UA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uk-UA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011" marR="9011" marT="901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6" name="Таблиця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1958258"/>
              </p:ext>
            </p:extLst>
          </p:nvPr>
        </p:nvGraphicFramePr>
        <p:xfrm>
          <a:off x="251520" y="6313507"/>
          <a:ext cx="4392488" cy="28384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392488"/>
              </a:tblGrid>
              <a:tr h="238125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sng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* 1 </a:t>
                      </a:r>
                      <a:r>
                        <a:rPr lang="ru-RU" sz="1800" u="sng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учень</a:t>
                      </a:r>
                      <a:r>
                        <a:rPr lang="ru-RU" sz="1800" u="sng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не </a:t>
                      </a:r>
                      <a:r>
                        <a:rPr lang="ru-RU" sz="1800" u="sng" strike="noStrike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з’явився</a:t>
                      </a:r>
                      <a:r>
                        <a:rPr lang="ru-RU" sz="1800" u="sng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u="sng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</a:t>
                      </a:r>
                      <a:r>
                        <a:rPr lang="ru-RU" sz="1800" u="sng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основну</a:t>
                      </a:r>
                      <a:r>
                        <a:rPr lang="ru-RU" sz="1800" u="sng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u="sng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сесію</a:t>
                      </a:r>
                      <a:r>
                        <a:rPr lang="ru-RU" sz="1800" u="sng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НМТ</a:t>
                      </a:r>
                      <a:endParaRPr lang="ru-RU" sz="1800" b="0" i="0" u="sng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64140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Діаграма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27947368"/>
              </p:ext>
            </p:extLst>
          </p:nvPr>
        </p:nvGraphicFramePr>
        <p:xfrm>
          <a:off x="107503" y="116632"/>
          <a:ext cx="8856985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Таблиця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9164125"/>
              </p:ext>
            </p:extLst>
          </p:nvPr>
        </p:nvGraphicFramePr>
        <p:xfrm>
          <a:off x="179512" y="4806052"/>
          <a:ext cx="8784976" cy="14312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27533"/>
                <a:gridCol w="1134340"/>
                <a:gridCol w="1137423"/>
                <a:gridCol w="1026455"/>
                <a:gridCol w="834889"/>
                <a:gridCol w="1079311"/>
                <a:gridCol w="974053"/>
                <a:gridCol w="970972"/>
              </a:tblGrid>
              <a:tr h="219183">
                <a:tc rowSpan="2">
                  <a:txBody>
                    <a:bodyPr/>
                    <a:lstStyle/>
                    <a:p>
                      <a:pPr algn="ctr" fontAlgn="b"/>
                      <a:r>
                        <a:rPr lang="uk-UA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uk-UA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767" marR="8767" marT="876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uk-UA" sz="16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Заклад освіти</a:t>
                      </a:r>
                      <a:endParaRPr lang="uk-UA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767" marR="8767" marT="8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438366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Школа №2</a:t>
                      </a:r>
                      <a:endParaRPr lang="uk-UA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767" marR="8767" marT="8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Школа №3</a:t>
                      </a:r>
                      <a:endParaRPr lang="uk-UA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767" marR="8767" marT="8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Школа №5</a:t>
                      </a:r>
                      <a:endParaRPr lang="uk-UA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767" marR="8767" marT="8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Білка</a:t>
                      </a:r>
                      <a:endParaRPr lang="uk-UA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767" marR="8767" marT="8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Солдатське</a:t>
                      </a:r>
                      <a:endParaRPr lang="uk-UA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767" marR="8767" marT="8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Кам’янка</a:t>
                      </a:r>
                      <a:endParaRPr lang="uk-UA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767" marR="8767" marT="8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Поляне</a:t>
                      </a:r>
                      <a:endParaRPr lang="uk-UA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767" marR="8767" marT="8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755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u="none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Кількість</a:t>
                      </a:r>
                      <a:r>
                        <a:rPr lang="ru-RU" sz="16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u="none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зареєстрованих</a:t>
                      </a:r>
                      <a:r>
                        <a:rPr lang="ru-RU" sz="16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на </a:t>
                      </a:r>
                      <a:r>
                        <a:rPr lang="ru-RU" sz="1600" b="1" u="none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основну</a:t>
                      </a:r>
                      <a:r>
                        <a:rPr lang="ru-RU" sz="16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u="none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сесію</a:t>
                      </a:r>
                      <a:r>
                        <a:rPr lang="ru-RU" sz="16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767" marR="8767" marT="8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41</a:t>
                      </a:r>
                      <a:endParaRPr lang="uk-UA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767" marR="8767" marT="8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49</a:t>
                      </a:r>
                      <a:endParaRPr lang="uk-UA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767" marR="8767" marT="8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58</a:t>
                      </a:r>
                      <a:endParaRPr lang="uk-UA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767" marR="8767" marT="8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uk-UA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767" marR="8767" marT="8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uk-UA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767" marR="8767" marT="8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uk-UA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767" marR="8767" marT="8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uk-UA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767" marR="8767" marT="8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1" name="Таблиця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9869171"/>
              </p:ext>
            </p:extLst>
          </p:nvPr>
        </p:nvGraphicFramePr>
        <p:xfrm>
          <a:off x="395536" y="6385515"/>
          <a:ext cx="6120680" cy="28384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120680"/>
              </a:tblGrid>
              <a:tr h="238125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sng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* 2 </a:t>
                      </a:r>
                      <a:r>
                        <a:rPr lang="ru-RU" sz="1800" u="sng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учні</a:t>
                      </a:r>
                      <a:r>
                        <a:rPr lang="ru-RU" sz="1800" u="sng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не </a:t>
                      </a:r>
                      <a:r>
                        <a:rPr lang="ru-RU" sz="1800" u="sng" strike="noStrike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з’явилися</a:t>
                      </a:r>
                      <a:r>
                        <a:rPr lang="ru-RU" sz="1800" u="sng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u="sng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</a:t>
                      </a:r>
                      <a:r>
                        <a:rPr lang="ru-RU" sz="1800" u="sng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основну</a:t>
                      </a:r>
                      <a:r>
                        <a:rPr lang="ru-RU" sz="1800" u="sng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u="sng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сесію</a:t>
                      </a:r>
                      <a:r>
                        <a:rPr lang="ru-RU" sz="1800" u="sng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НМТ</a:t>
                      </a:r>
                      <a:endParaRPr lang="ru-RU" sz="1800" b="0" i="0" u="sng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48161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Діагра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24235914"/>
              </p:ext>
            </p:extLst>
          </p:nvPr>
        </p:nvGraphicFramePr>
        <p:xfrm>
          <a:off x="107504" y="116632"/>
          <a:ext cx="8912834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Таблиця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8637127"/>
              </p:ext>
            </p:extLst>
          </p:nvPr>
        </p:nvGraphicFramePr>
        <p:xfrm>
          <a:off x="107503" y="4795449"/>
          <a:ext cx="8928993" cy="144186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66493"/>
                <a:gridCol w="1161495"/>
                <a:gridCol w="1164651"/>
                <a:gridCol w="984747"/>
                <a:gridCol w="855263"/>
                <a:gridCol w="1104760"/>
                <a:gridCol w="997370"/>
                <a:gridCol w="994214"/>
              </a:tblGrid>
              <a:tr h="224281">
                <a:tc rowSpan="2">
                  <a:txBody>
                    <a:bodyPr/>
                    <a:lstStyle/>
                    <a:p>
                      <a:pPr algn="ctr" fontAlgn="b"/>
                      <a:r>
                        <a:rPr lang="uk-UA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uk-UA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71" marR="8971" marT="89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uk-UA" sz="16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Заклад освіти</a:t>
                      </a:r>
                      <a:endParaRPr lang="uk-UA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71" marR="8971" marT="8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448561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Школа №2</a:t>
                      </a:r>
                      <a:endParaRPr lang="uk-UA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71" marR="8971" marT="8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Школа №3</a:t>
                      </a:r>
                      <a:endParaRPr lang="uk-UA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71" marR="8971" marT="8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Школа №5</a:t>
                      </a:r>
                      <a:endParaRPr lang="uk-UA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71" marR="8971" marT="8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Білка</a:t>
                      </a:r>
                      <a:endParaRPr lang="uk-UA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71" marR="8971" marT="8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Солдатське</a:t>
                      </a:r>
                      <a:endParaRPr lang="uk-UA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71" marR="8971" marT="8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Кам’янка</a:t>
                      </a:r>
                      <a:endParaRPr lang="uk-UA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71" marR="8971" marT="8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Поляне</a:t>
                      </a:r>
                      <a:endParaRPr lang="uk-UA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71" marR="8971" marT="8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284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u="none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Кількість</a:t>
                      </a:r>
                      <a:r>
                        <a:rPr lang="ru-RU" sz="16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u="none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зареєстрованих</a:t>
                      </a:r>
                      <a:r>
                        <a:rPr lang="ru-RU" sz="16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на </a:t>
                      </a:r>
                      <a:r>
                        <a:rPr lang="ru-RU" sz="1600" b="1" u="none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основну</a:t>
                      </a:r>
                      <a:r>
                        <a:rPr lang="ru-RU" sz="16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u="none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сесію</a:t>
                      </a:r>
                      <a:r>
                        <a:rPr lang="ru-RU" sz="16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71" marR="8971" marT="8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41</a:t>
                      </a:r>
                      <a:endParaRPr lang="uk-UA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71" marR="8971" marT="8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49</a:t>
                      </a:r>
                      <a:endParaRPr lang="uk-UA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71" marR="8971" marT="8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58</a:t>
                      </a:r>
                      <a:endParaRPr lang="uk-UA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71" marR="8971" marT="8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uk-UA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71" marR="8971" marT="8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uk-UA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71" marR="8971" marT="8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uk-UA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71" marR="8971" marT="8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uk-UA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71" marR="8971" marT="8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Таблиця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963095"/>
              </p:ext>
            </p:extLst>
          </p:nvPr>
        </p:nvGraphicFramePr>
        <p:xfrm>
          <a:off x="251520" y="6313507"/>
          <a:ext cx="6264696" cy="28384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264696"/>
              </a:tblGrid>
              <a:tr h="238125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sng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* 1 </a:t>
                      </a:r>
                      <a:r>
                        <a:rPr lang="ru-RU" sz="1800" u="sng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учень</a:t>
                      </a:r>
                      <a:r>
                        <a:rPr lang="ru-RU" sz="1800" u="sng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не </a:t>
                      </a:r>
                      <a:r>
                        <a:rPr lang="ru-RU" sz="1800" u="sng" strike="noStrike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з’явився</a:t>
                      </a:r>
                      <a:r>
                        <a:rPr lang="ru-RU" sz="1800" u="sng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u="sng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</a:t>
                      </a:r>
                      <a:r>
                        <a:rPr lang="ru-RU" sz="1800" u="sng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основну</a:t>
                      </a:r>
                      <a:r>
                        <a:rPr lang="ru-RU" sz="1800" u="sng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u="sng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сесію</a:t>
                      </a:r>
                      <a:r>
                        <a:rPr lang="ru-RU" sz="1800" u="sng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НМТ</a:t>
                      </a:r>
                      <a:endParaRPr lang="ru-RU" sz="1800" b="0" i="0" u="sng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61409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іаграма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22876116"/>
              </p:ext>
            </p:extLst>
          </p:nvPr>
        </p:nvGraphicFramePr>
        <p:xfrm>
          <a:off x="107504" y="116632"/>
          <a:ext cx="8928992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Таблиця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4354236"/>
              </p:ext>
            </p:extLst>
          </p:nvPr>
        </p:nvGraphicFramePr>
        <p:xfrm>
          <a:off x="179512" y="5083481"/>
          <a:ext cx="8856984" cy="144186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55011"/>
                <a:gridCol w="1103836"/>
                <a:gridCol w="1106835"/>
                <a:gridCol w="1018894"/>
                <a:gridCol w="720080"/>
                <a:gridCol w="1059610"/>
                <a:gridCol w="947859"/>
                <a:gridCol w="944859"/>
              </a:tblGrid>
              <a:tr h="224281">
                <a:tc rowSpan="2">
                  <a:txBody>
                    <a:bodyPr/>
                    <a:lstStyle/>
                    <a:p>
                      <a:pPr algn="ctr" fontAlgn="b"/>
                      <a:r>
                        <a:rPr lang="uk-UA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uk-UA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71" marR="8971" marT="89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uk-UA" sz="16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Заклад освіти</a:t>
                      </a:r>
                      <a:endParaRPr lang="uk-UA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71" marR="8971" marT="8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448561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Школа №2</a:t>
                      </a:r>
                      <a:endParaRPr lang="uk-UA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71" marR="8971" marT="8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Школа №3</a:t>
                      </a:r>
                      <a:endParaRPr lang="uk-UA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71" marR="8971" marT="8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Школа №5</a:t>
                      </a:r>
                      <a:endParaRPr lang="uk-UA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71" marR="8971" marT="8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Білка</a:t>
                      </a:r>
                      <a:endParaRPr lang="uk-UA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71" marR="8971" marT="8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Солдатське</a:t>
                      </a:r>
                      <a:endParaRPr lang="uk-UA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71" marR="8971" marT="8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Кам’янка</a:t>
                      </a:r>
                      <a:endParaRPr lang="uk-UA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71" marR="8971" marT="8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Поляне</a:t>
                      </a:r>
                      <a:endParaRPr lang="uk-UA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71" marR="8971" marT="8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284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u="none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Кількість</a:t>
                      </a:r>
                      <a:r>
                        <a:rPr lang="ru-RU" sz="16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u="none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зареєстрованих</a:t>
                      </a:r>
                      <a:r>
                        <a:rPr lang="ru-RU" sz="16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на </a:t>
                      </a:r>
                      <a:r>
                        <a:rPr lang="ru-RU" sz="1600" b="1" u="none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основну</a:t>
                      </a:r>
                      <a:r>
                        <a:rPr lang="ru-RU" sz="16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u="none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сесію</a:t>
                      </a:r>
                      <a:r>
                        <a:rPr lang="ru-RU" sz="16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71" marR="8971" marT="8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lang="uk-UA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71" marR="8971" marT="8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</a:t>
                      </a:r>
                      <a:endParaRPr lang="uk-UA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71" marR="8971" marT="8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endParaRPr lang="uk-UA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71" marR="8971" marT="8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uk-UA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71" marR="8971" marT="8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uk-UA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71" marR="8971" marT="8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uk-UA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71" marR="8971" marT="8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uk-UA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71" marR="8971" marT="8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35602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іаграма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71838526"/>
              </p:ext>
            </p:extLst>
          </p:nvPr>
        </p:nvGraphicFramePr>
        <p:xfrm>
          <a:off x="107504" y="116632"/>
          <a:ext cx="8928992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Таблиця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7425114"/>
              </p:ext>
            </p:extLst>
          </p:nvPr>
        </p:nvGraphicFramePr>
        <p:xfrm>
          <a:off x="179511" y="4797152"/>
          <a:ext cx="8856985" cy="144186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53054"/>
                <a:gridCol w="1152128"/>
                <a:gridCol w="1155259"/>
                <a:gridCol w="976805"/>
                <a:gridCol w="823395"/>
                <a:gridCol w="1120821"/>
                <a:gridCol w="989327"/>
                <a:gridCol w="986196"/>
              </a:tblGrid>
              <a:tr h="224281">
                <a:tc rowSpan="2">
                  <a:txBody>
                    <a:bodyPr/>
                    <a:lstStyle/>
                    <a:p>
                      <a:pPr algn="ctr" fontAlgn="b"/>
                      <a:r>
                        <a:rPr lang="uk-UA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uk-UA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71" marR="8971" marT="89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uk-UA" sz="16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Заклад освіти</a:t>
                      </a:r>
                      <a:endParaRPr lang="uk-UA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71" marR="8971" marT="8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448561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Школа №2</a:t>
                      </a:r>
                      <a:endParaRPr lang="uk-UA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71" marR="8971" marT="8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Школа №3</a:t>
                      </a:r>
                      <a:endParaRPr lang="uk-UA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71" marR="8971" marT="8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Школа №5</a:t>
                      </a:r>
                      <a:endParaRPr lang="uk-UA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71" marR="8971" marT="8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Білка</a:t>
                      </a:r>
                      <a:endParaRPr lang="uk-UA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71" marR="8971" marT="8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Солдатське</a:t>
                      </a:r>
                      <a:endParaRPr lang="uk-UA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71" marR="8971" marT="8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Кам’янка</a:t>
                      </a:r>
                      <a:endParaRPr lang="uk-UA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71" marR="8971" marT="8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Поляне</a:t>
                      </a:r>
                      <a:endParaRPr lang="uk-UA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71" marR="8971" marT="8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284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u="none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Кількість</a:t>
                      </a:r>
                      <a:r>
                        <a:rPr lang="ru-RU" sz="16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u="none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зареєстрованих</a:t>
                      </a:r>
                      <a:r>
                        <a:rPr lang="ru-RU" sz="16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на </a:t>
                      </a:r>
                      <a:r>
                        <a:rPr lang="ru-RU" sz="1600" b="1" u="none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основну</a:t>
                      </a:r>
                      <a:r>
                        <a:rPr lang="ru-RU" sz="16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u="none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сесію</a:t>
                      </a:r>
                      <a:r>
                        <a:rPr lang="ru-RU" sz="16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71" marR="8971" marT="8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uk-UA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71" marR="8971" marT="8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lang="uk-UA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71" marR="8971" marT="8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  <a:endParaRPr lang="uk-UA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71" marR="8971" marT="8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uk-UA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71" marR="8971" marT="8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uk-UA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71" marR="8971" marT="8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uk-UA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71" marR="8971" marT="8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uk-UA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71" marR="8971" marT="8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4" name="Таблиця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3432700"/>
              </p:ext>
            </p:extLst>
          </p:nvPr>
        </p:nvGraphicFramePr>
        <p:xfrm>
          <a:off x="395536" y="6381328"/>
          <a:ext cx="5616624" cy="28384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616624"/>
              </a:tblGrid>
              <a:tr h="238125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sng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* 1 </a:t>
                      </a:r>
                      <a:r>
                        <a:rPr lang="ru-RU" sz="1800" u="sng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учень</a:t>
                      </a:r>
                      <a:r>
                        <a:rPr lang="ru-RU" sz="1800" u="sng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не </a:t>
                      </a:r>
                      <a:r>
                        <a:rPr lang="ru-RU" sz="1800" u="sng" strike="noStrike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з’явився</a:t>
                      </a:r>
                      <a:r>
                        <a:rPr lang="ru-RU" sz="1800" u="sng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u="sng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</a:t>
                      </a:r>
                      <a:r>
                        <a:rPr lang="ru-RU" sz="1800" u="sng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основну</a:t>
                      </a:r>
                      <a:r>
                        <a:rPr lang="ru-RU" sz="1800" u="sng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u="sng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сесію</a:t>
                      </a:r>
                      <a:r>
                        <a:rPr lang="ru-RU" sz="1800" u="sng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НМТ</a:t>
                      </a:r>
                      <a:endParaRPr lang="ru-RU" sz="1800" b="0" i="0" u="sng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88464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іаграма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74624905"/>
              </p:ext>
            </p:extLst>
          </p:nvPr>
        </p:nvGraphicFramePr>
        <p:xfrm>
          <a:off x="107504" y="116632"/>
          <a:ext cx="8928992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Таблиця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7847295"/>
              </p:ext>
            </p:extLst>
          </p:nvPr>
        </p:nvGraphicFramePr>
        <p:xfrm>
          <a:off x="107503" y="5301208"/>
          <a:ext cx="8928991" cy="144186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66493"/>
                <a:gridCol w="1161495"/>
                <a:gridCol w="1164651"/>
                <a:gridCol w="984746"/>
                <a:gridCol w="855264"/>
                <a:gridCol w="1104758"/>
                <a:gridCol w="997370"/>
                <a:gridCol w="994214"/>
              </a:tblGrid>
              <a:tr h="224281">
                <a:tc rowSpan="2">
                  <a:txBody>
                    <a:bodyPr/>
                    <a:lstStyle/>
                    <a:p>
                      <a:pPr algn="ctr" fontAlgn="b"/>
                      <a:r>
                        <a:rPr lang="uk-UA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uk-UA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71" marR="8971" marT="89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uk-UA" sz="16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Заклад освіти</a:t>
                      </a:r>
                      <a:endParaRPr lang="uk-UA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71" marR="8971" marT="8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448561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Школа №2</a:t>
                      </a:r>
                      <a:endParaRPr lang="uk-UA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71" marR="8971" marT="8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Школа №3</a:t>
                      </a:r>
                      <a:endParaRPr lang="uk-UA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71" marR="8971" marT="8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Школа №5</a:t>
                      </a:r>
                      <a:endParaRPr lang="uk-UA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71" marR="8971" marT="8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Білка</a:t>
                      </a:r>
                      <a:endParaRPr lang="uk-UA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71" marR="8971" marT="8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Солдатське</a:t>
                      </a:r>
                      <a:endParaRPr lang="uk-UA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71" marR="8971" marT="8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Кам’янка</a:t>
                      </a:r>
                      <a:endParaRPr lang="uk-UA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71" marR="8971" marT="8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Поляне</a:t>
                      </a:r>
                      <a:endParaRPr lang="uk-UA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71" marR="8971" marT="8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284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u="none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Кількість</a:t>
                      </a:r>
                      <a:r>
                        <a:rPr lang="ru-RU" sz="16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u="none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зареєстрованих</a:t>
                      </a:r>
                      <a:r>
                        <a:rPr lang="ru-RU" sz="16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на </a:t>
                      </a:r>
                      <a:r>
                        <a:rPr lang="ru-RU" sz="1600" b="1" u="none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основну</a:t>
                      </a:r>
                      <a:r>
                        <a:rPr lang="ru-RU" sz="16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u="none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сесію</a:t>
                      </a:r>
                      <a:r>
                        <a:rPr lang="ru-RU" sz="16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71" marR="8971" marT="8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uk-UA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71" marR="8971" marT="8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uk-UA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71" marR="8971" marT="8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uk-UA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71" marR="8971" marT="8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uk-UA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71" marR="8971" marT="8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uk-UA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71" marR="8971" marT="8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uk-UA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71" marR="8971" marT="8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uk-UA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71" marR="8971" marT="8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30062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іаграма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26503732"/>
              </p:ext>
            </p:extLst>
          </p:nvPr>
        </p:nvGraphicFramePr>
        <p:xfrm>
          <a:off x="107504" y="116632"/>
          <a:ext cx="8856984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Таблиця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0852740"/>
              </p:ext>
            </p:extLst>
          </p:nvPr>
        </p:nvGraphicFramePr>
        <p:xfrm>
          <a:off x="107504" y="5301208"/>
          <a:ext cx="8928992" cy="144186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66493"/>
                <a:gridCol w="1161495"/>
                <a:gridCol w="1164651"/>
                <a:gridCol w="984746"/>
                <a:gridCol w="855263"/>
                <a:gridCol w="1104760"/>
                <a:gridCol w="997370"/>
                <a:gridCol w="994214"/>
              </a:tblGrid>
              <a:tr h="224281">
                <a:tc rowSpan="2">
                  <a:txBody>
                    <a:bodyPr/>
                    <a:lstStyle/>
                    <a:p>
                      <a:pPr algn="ctr" fontAlgn="b"/>
                      <a:r>
                        <a:rPr lang="uk-UA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uk-UA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71" marR="8971" marT="89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uk-UA" sz="16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Заклад освіти</a:t>
                      </a:r>
                      <a:endParaRPr lang="uk-UA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71" marR="8971" marT="8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448561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Школа №2</a:t>
                      </a:r>
                      <a:endParaRPr lang="uk-UA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71" marR="8971" marT="8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Школа №3</a:t>
                      </a:r>
                      <a:endParaRPr lang="uk-UA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71" marR="8971" marT="8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Школа №5</a:t>
                      </a:r>
                      <a:endParaRPr lang="uk-UA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71" marR="8971" marT="8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Білка</a:t>
                      </a:r>
                      <a:endParaRPr lang="uk-UA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71" marR="8971" marT="8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Солдатське</a:t>
                      </a:r>
                      <a:endParaRPr lang="uk-UA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71" marR="8971" marT="8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Кам’янка</a:t>
                      </a:r>
                      <a:endParaRPr lang="uk-UA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71" marR="8971" marT="8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Поляне</a:t>
                      </a:r>
                      <a:endParaRPr lang="uk-UA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71" marR="8971" marT="8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284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u="none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Кількість</a:t>
                      </a:r>
                      <a:r>
                        <a:rPr lang="ru-RU" sz="16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u="none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зареєстрованих</a:t>
                      </a:r>
                      <a:r>
                        <a:rPr lang="ru-RU" sz="16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на </a:t>
                      </a:r>
                      <a:r>
                        <a:rPr lang="ru-RU" sz="1600" b="1" u="none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основну</a:t>
                      </a:r>
                      <a:r>
                        <a:rPr lang="ru-RU" sz="16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u="none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сесію</a:t>
                      </a:r>
                      <a:r>
                        <a:rPr lang="ru-RU" sz="16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71" marR="8971" marT="8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uk-UA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71" marR="8971" marT="8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uk-UA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71" marR="8971" marT="8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uk-UA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71" marR="8971" marT="8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uk-UA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71" marR="8971" marT="8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uk-UA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71" marR="8971" marT="8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uk-UA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71" marR="8971" marT="8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uk-UA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71" marR="8971" marT="8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6729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іаграма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18852973"/>
              </p:ext>
            </p:extLst>
          </p:nvPr>
        </p:nvGraphicFramePr>
        <p:xfrm>
          <a:off x="107504" y="116632"/>
          <a:ext cx="8928992" cy="4968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Таблиця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3063184"/>
              </p:ext>
            </p:extLst>
          </p:nvPr>
        </p:nvGraphicFramePr>
        <p:xfrm>
          <a:off x="179511" y="5301208"/>
          <a:ext cx="8856985" cy="144186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53054"/>
                <a:gridCol w="1152128"/>
                <a:gridCol w="1155259"/>
                <a:gridCol w="976805"/>
                <a:gridCol w="895403"/>
                <a:gridCol w="1048813"/>
                <a:gridCol w="989327"/>
                <a:gridCol w="986196"/>
              </a:tblGrid>
              <a:tr h="224281">
                <a:tc rowSpan="2">
                  <a:txBody>
                    <a:bodyPr/>
                    <a:lstStyle/>
                    <a:p>
                      <a:pPr algn="ctr" fontAlgn="b"/>
                      <a:r>
                        <a:rPr lang="uk-UA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uk-UA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71" marR="8971" marT="897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uk-UA" sz="16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Заклад освіти</a:t>
                      </a:r>
                      <a:endParaRPr lang="uk-UA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71" marR="8971" marT="8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448561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Школа №2</a:t>
                      </a:r>
                      <a:endParaRPr lang="uk-UA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71" marR="8971" marT="8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Школа №3</a:t>
                      </a:r>
                      <a:endParaRPr lang="uk-UA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71" marR="8971" marT="8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Школа №5</a:t>
                      </a:r>
                      <a:endParaRPr lang="uk-UA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71" marR="8971" marT="8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Білка</a:t>
                      </a:r>
                      <a:endParaRPr lang="uk-UA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71" marR="8971" marT="8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Солдатське</a:t>
                      </a:r>
                      <a:endParaRPr lang="uk-UA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71" marR="8971" marT="8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Кам’янка</a:t>
                      </a:r>
                      <a:endParaRPr lang="uk-UA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71" marR="8971" marT="8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Поляне</a:t>
                      </a:r>
                      <a:endParaRPr lang="uk-UA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71" marR="8971" marT="8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284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u="none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Кількість</a:t>
                      </a:r>
                      <a:r>
                        <a:rPr lang="ru-RU" sz="16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u="none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зареєстрованих</a:t>
                      </a:r>
                      <a:r>
                        <a:rPr lang="ru-RU" sz="16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на </a:t>
                      </a:r>
                      <a:r>
                        <a:rPr lang="ru-RU" sz="1600" b="1" u="none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основну</a:t>
                      </a:r>
                      <a:r>
                        <a:rPr lang="ru-RU" sz="16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u="none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сесію</a:t>
                      </a:r>
                      <a:r>
                        <a:rPr lang="ru-RU" sz="16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71" marR="8971" marT="8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uk-UA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71" marR="8971" marT="8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uk-UA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71" marR="8971" marT="8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uk-UA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71" marR="8971" marT="8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uk-UA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71" marR="8971" marT="8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uk-UA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71" marR="8971" marT="8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uk-UA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71" marR="8971" marT="8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uk-UA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71" marR="8971" marT="8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71336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68</TotalTime>
  <Words>369</Words>
  <Application>Microsoft Office PowerPoint</Application>
  <PresentationFormat>Екран (4:3)</PresentationFormat>
  <Paragraphs>173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10</vt:i4>
      </vt:variant>
    </vt:vector>
  </HeadingPairs>
  <TitlesOfParts>
    <vt:vector size="11" baseType="lpstr">
      <vt:lpstr>Тема Office</vt:lpstr>
      <vt:lpstr>Результати НМТ 2024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Sara Yasmeen (Wipro Technologies)</dc:creator>
  <cp:lastModifiedBy>Admin</cp:lastModifiedBy>
  <cp:revision>22</cp:revision>
  <dcterms:created xsi:type="dcterms:W3CDTF">2010-02-23T11:30:32Z</dcterms:created>
  <dcterms:modified xsi:type="dcterms:W3CDTF">2024-08-14T10:43:29Z</dcterms:modified>
</cp:coreProperties>
</file>